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5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46.xml" ContentType="application/inkml+xml"/>
  <Override PartName="/ppt/ink/ink47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86" r:id="rId13"/>
    <p:sldId id="313" r:id="rId14"/>
    <p:sldId id="387" r:id="rId15"/>
    <p:sldId id="388" r:id="rId16"/>
    <p:sldId id="391" r:id="rId17"/>
    <p:sldId id="390" r:id="rId18"/>
    <p:sldId id="340" r:id="rId19"/>
    <p:sldId id="332" r:id="rId20"/>
    <p:sldId id="333" r:id="rId21"/>
    <p:sldId id="335" r:id="rId22"/>
    <p:sldId id="320" r:id="rId23"/>
    <p:sldId id="321" r:id="rId24"/>
    <p:sldId id="322" r:id="rId25"/>
    <p:sldId id="323" r:id="rId26"/>
    <p:sldId id="336" r:id="rId27"/>
    <p:sldId id="325" r:id="rId28"/>
    <p:sldId id="337" r:id="rId29"/>
    <p:sldId id="327" r:id="rId30"/>
    <p:sldId id="328" r:id="rId31"/>
    <p:sldId id="338" r:id="rId32"/>
    <p:sldId id="330" r:id="rId33"/>
    <p:sldId id="339" r:id="rId3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0"/>
    <p:restoredTop sz="94597"/>
  </p:normalViewPr>
  <p:slideViewPr>
    <p:cSldViewPr snapToGrid="0" snapToObjects="1">
      <p:cViewPr varScale="1">
        <p:scale>
          <a:sx n="93" d="100"/>
          <a:sy n="93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21:4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2:13.2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2:13.7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2:14.3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2:18.1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2:21.2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2:25.7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6:37.0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817 1,'-56'-1,"-63"2,103 1,0 1,0 0,1 2,-1-1,-27 14,21-9,-32 9,32-12,9-4,-1 2,1-1,0 2,0 0,0 0,-16 10,-2 4,-1-2,-37 15,33-17,23-10,0 1,1 1,0 0,0 1,-11 9,7-5,8-6,1 0,-11 9,17-13,0-2,0 1,0 1,0-1,0 0,0 1,0-1,1 0,-1 0,1 1,-1-1,1 1,-1-1,1 1,0-1,-1 1,1-1,0 1,0-1,0 1,1 2,-1-3,1 1,0-1,-1 0,1 0,0 1,0-1,0 0,0 0,0 0,0 1,0-1,0 0,1 0,-1-1,0 1,0 0,1 0,-1-1,0 1,2 0,5 1,-1 0,13 2,-18-4,52 5,1-2,65-5,-33-1,315 3,-383 0,0-2,-1 0,31-7,-20 3,56-5,32 7,-61 2,71-8,-124 9,1 0,-1 1,0-1,1 0,-1 0,0-1,0 1,0-1,0 0,5-3,-6 3,-1 0,1 0,0 1,0-2,-1 1,1 0,-1 0,0-1,0 1,0-1,0 1,0-1,0 1,0-4,0 0,0-1,-1 0,1 1,-1-1,0 0,-1 0,0 1,-3-12,3 15,0 0,0 1,0-1,-1 0,1 0,-1 0,0 1,0-1,0 1,0-1,0 1,0 0,-1 0,1 0,-1 0,0 0,1 1,-1-1,0 1,-5-2,-2 0,-1 0,1 2,-1-1,-19 0,-46 5,34-1,26-1,-41 1,-79-6,124 2,0 0,0-1,1-1,-20-7,-42-26,33 16,8 5,2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7:46.2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6027,'1'-1,"1"-1,-2 1,2-1,-1 1,-1 0,2-1,-2 1,1-1,-1 0,1 1,0-1,-1 1,1-1,-1-2,2-5,92-365,70-244,-74 293,-26 30,-30 133,37-123,12 5,-49 166,-7 21,24-74,-20 65,10-27,22-37,40-119,-83 216,39-147,9-25,-53 193,43-110,-16 53,30-69,-23 60,-12 25,8 8,-11 20,77-152,-6-2,-61 102,-15 35,11-32,-33 86,-1 0,6-44,-7 33,1 1,18-53,-9 33,-9 37,1 0,0 1,18-29,-2 5,-10 13,-1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7:47.7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1 191,'17'-1,"0"-1,0-1,1 0,-2-1,1-1,17-8,2-2,-2-1,54-35,-78 45,-1 1,1 1,23-8,-20 8,25-11,-23 7,-9 3,1 1,0 1,15-6,-21 8,1 1,-1-1,1 1,-1 0,1-1,-1 1,1 0,-1 0,1 0,-1 0,1 0,-1 1,1-1,-1 1,1-1,-1 1,1-1,-1 1,1 0,-1-1,0 1,0 0,0 0,1 0,-1 0,2 2,0 1,0 1,0-1,-1 1,1 0,-1 0,1 5,10 36,-7-18,41 104,-27-79,-17-42,0 0,0 0,-1 0,0 1,0 21,-2-18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7:50.4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21:50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0,'-3'0,"0"3,-1 3,1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5:05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5:05.7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5:06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8:09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0 177,'111'-1,"124"2,-164 5,-60-4,1 0,-1 0,0 1,14 7,89 32,-95-36,2 0,1-1,21 2,0 0,-31-4,1-1,-1-1,1 0,-1 0,25-4,-35 3,0 0,0-1,-1 0,1 1,0-1,-1 0,1 0,-1 0,1 0,-1 0,0 0,1-1,-1 1,0-1,0 1,0 0,0-1,0 1,0-1,0 0,-1 1,1-1,-1 1,2-4,-1-3,1-1,-1 1,0-16,0 19,-1 3,1-29,-1 2,-7-50,7 76,0 0,-1 0,0 0,0 0,0 0,0 1,0-1,-1 0,1 1,-1 0,1-1,-4-2,3 3,0 0,0 1,0-1,-1 1,1 0,0 0,-1 0,0 0,1 0,0 1,-1-1,0 1,1-1,-4 1,-130 1,62 2,9-4,-44 3,90 0,-1 1,1 1,0 1,1 1,-21 9,-35 10,67-23,-17 5,23-6,0-1,0 1,0-1,0 1,0-1,0 1,0 0,0 0,0-1,0 1,0 0,0 0,1 0,-1 0,1 0,-2 2,2-3,0 0,0 0,0 1,0-1,0 1,0-1,0 0,0 0,0 1,0-1,0 0,0 0,0 1,0-1,0 0,0 1,0-1,1 0,-1 0,0 1,0-1,0 0,1 0,-1 0,0 1,0-1,0 0,1 0,-1 1,1-1,3 3,2-1,-2 1,2-1,-1 0,7 1,3 2,62 18,0-4,116 15,-151-28,-5 0,53 1,-81-7,-2 1,-1-1,0 0,0-1,0 0,8-1,-7-3,-7 5,1 0,-1 0,0 0,0-1,0 1,0 0,0 0,0 0,0 0,0-1,0 1,0 0,0 0,0 0,0-1,0 1,0 0,0 0,0 0,0 0,0-1,0 1,0 0,0 0,-1 0,1-1,0 0,-1 1,0-1,0 0,0 0,0 1,0-1,0 1,0-1,0 0,0 1,-2-1,-11-3,0 1,0 0,-25-1,-46 2,67 2,-18 0,-61 8,-5 3,17-4,59-3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8:29.4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8:30.3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8:30.6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8:31.0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8:31.4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6:02.8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1,'8'4,"1"-1,-1 0,1-1,10 3,0-1,30 9,102 23,-113-28,0-3,41 1,-25-5,0 3,68 13,-40-7,-18-2,-42-4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21:50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6:04.8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1,'0'9,"1"-1,1 0,-1 1,1-1,1 0,-1 1,2-2,-1 1,6 11,7 7,23 29,-31-46,8 13,2-2,0 0,2-1,-1-1,2-1,1-1,44 26,-51-35,-10-5,-1 0,0 0,0 0,0 1,0 0,6 5,-10-8,0 1,1-1,-1 0,0 1,0-1,1 1,-1-1,0 1,1-1,-1 1,0-1,0 0,0 1,0 0,0-1,1 1,-1-1,0 1,0-1,0 1,0-1,-1 1,1-1,0 1,0 0,0-1,0 0,0 1,0 0,-1-1,1 1,-1-1,1 0,0 1,0-1,-1 0,1 1,0-1,-1 1,1-1,-1 0,1 1,-1-1,1 0,0 1,-1-1,-1 0,-3 2,1 0,-2 1,-8 0,9-1,-35 11,-15 5,41-14,0 1,1 0,-26 14,25-11,0-1,-28 9,25-11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8:13.3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1,'0'601,"0"-587,1 0,0 0,1 0,0 0,1-1,7 19,-8-27,0 1,1-1,0 0,0 1,0-2,0 2,1-2,-1 1,2-1,-1 1,0-2,1 2,0-2,-1 1,2-1,9 5,2-2,1-2,32 7,-25-7,38 7,0-3,79 1,364-10,-176 0,-242 1,80 0,-1 15,-135-9,49 17,-13-2,-23-13,-30-6,25 8,-8-1,1 0,0-2,0-2,68 3,-29-9,36 1,-95 1,-1 1,0 0,1 1,-1 0,14 6,55 30,-66-32,-10-5,-1 1,1 0,-1 0,1 1,-1 0,0-1,0 1,4 7,2 2,11 23,4 6,-10-22,1-2,1-1,27 24,-37-35,36 34,-24-22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8:14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244 0,'1'1,"1"-1,-1 1,0 0,1 0,-1-1,0 1,1 0,-1 0,0 1,0-1,0 0,0 0,0 0,2 3,-3-3,6 8,0 1,-2 0,1 0,-1 0,4 14,2 6,-4-16,-2-4,7 23,-10-30,0 0,-1-1,0 1,1 0,-1-1,0 1,0-1,-1 1,1 0,0-1,-1 1,0 0,1-1,-3 4,2-4,0 0,-1 0,1-1,-1 1,0 0,1 0,-1-1,0 0,0 1,0-1,0 0,0 0,-1 0,-2 1,-5 1,-20 4,17-5,-45 12,-59 10,112-22,-1 0,1 0,-1 0,1 0,-7 5,-4 1,4-2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5:03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5:03.9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4:46.1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1698 315,'-1325'0,"1286"-1,10 0,-2 2,-36 3,59-4,0 1,0 0,1 0,-1 1,0 0,1 0,-1 0,2 0,-1 1,1-1,-1 1,1 0,-8 4,6-1,0 0,2 1,-1 0,1-1,-1 1,2 0,0 0,-4 14,-1 4,-7 34,8 7,7 103,4-90,-1-74,1 1,-2-1,2 1,1 0,0-1,0 1,1-1,-1 0,2 0,-2 0,10 6,7 6,42 26,-43-32,2 1,1-2,-1 0,2-1,-1 0,3-1,25 7,187 35,-175-38,63 8,239 20,787 58,-500-41,-92-15,4-22,-265-6,-7 16,-123-12,172 5,-133-7,-110-6,586 32,-527-35,197 4,777-12,-936-7,-51 1,-76 3,2-2,110-17,382-36,-380 43,-86 8,125-1,52 10,129-1,-321-3,2-2,81-12,-121 12,87-1,42 7,-49 0,273-1,-382-1,2 0,0-1,-2 1,1-2,25-5,14-3,170-32,-88 16,-105 21,-1-1,-1-1,-1-1,1 0,34-16,116-65,-144 71,-13 8,-1-1,-2 0,0 0,-2-1,0-1,-1 0,0 0,-2-1,-2 1,10-18,15-22,-26 40,0 1,0-1,-4-1,10-23,-9-9,-7-82,-2 71,1 37,-9-41,7 53,-1-1,0 1,-1 0,0 0,-2 0,-12-13,2 6,-1 0,-1 0,-1 1,-3 1,2 0,-2 1,-1 0,-2 1,1 1,-2 0,1 1,-61-14,-6 4,-3 2,-152-15,-52 0,-457-38,-338 36,-4 35,534 2,-994-2,1481 0,-294 2,-3 13,145 3,-277 15,98-5,212-10,-234 3,-200-17,554-4,-355 17,67 1,226-18,-136 6,-296 5,387-3,34 0,86-5,0 2,-66 11,-31 3,136-17,-17 1,-2 1,1 2,-42 8,81-13,-1 1,1-1,0 0,0 1,-1 0,2-1,-2 1,2 0,0 0,-1 0,1 1,0-1,0 0,1 1,-1-1,1 1,-1 0,1 0,1-1,-1 1,0 0,1 4,-3 6,3-1,1 0,0 1,3 14,-1-7,6 157,-5-162,0-1,1 0,2 0,1 0,-1 0,4-1,10 13,89 87,-62-67,-34-34,-1-1,1-1,1 1,16 8,-21-13,3 0,-1-1,1 0,1 0,-2-1,2 0,17 3,-13-2,1-1,2-1,35 4,-48-6,-2-1,1 0,-1 0,2 0,-2 0,0-1,1 1,1-1,-3 0,1 0,0 0,2-1,-2 1,0-1,-1 1,1-2,0 1,5-2,-2-2,0 1,-1-1,1 0,-1 0,-1 0,10-13,22-44,-33 54,47-104,-18 38,-24 49,0-1,-4 1,-1-1,-2 0,-3-33,-1 25,-1-16,2 48,2 6,1 32,12 171,3 53,34-3,-41-224,-6-25,-3-10,-1-13,-54-308,40 256,-38-100,43 149,-4-28,9 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4:57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20,'53'9,"-1"-1,90 5,-95-9,243 16,438-4,831-18,-874 2,2911 0,-150 0,-5709 0,1871-14,134 1,-4 4,-239-6,-48 15,260 1,250-1,-116 0,-183-14,-133-8,-2 21,272 2,-2596 0,1716-1,1045 0,0 2,-62 6,49-3,35-4,-1 0,0 1,1 0,-21 5,19-2,-2-1,0 0,0-2,-1 1,1-1,-36 2,28-3,1 1,1 0,-1 1,-38 9,35-6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6:14.3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16:15.0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28: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775 175,'-310'0,"291"1,1 1,1 0,-1 1,0 2,1-1,-32 15,29-13,-28 7,-1-1,7 1,-62 19,99-31,0 0,0 1,1-1,-8 5,11-5,0-1,0 1,0 0,0 0,0 0,0-1,0 1,1 0,-1 0,0 1,0-2,1 1,-1 0,1 1,-1-1,1 0,-1 0,1 0,0 1,-1-1,1 0,0 0,0 1,0 1,0-1,1 0,-1 1,1 0,0-1,0 1,0-1,0 1,3 3,13 20,-3-9,1 0,0-1,1 0,1-1,0-2,34 22,-39-28,42 22,-46-26,-1-1,1 0,0 1,0-2,14 2,165-2,-92-3,399 2,-429 3,115 21,-66-6,256 8,-303-26,180-2,-235 1,0 0,22-4,-28 3,0 1,-1-2,1 1,0 0,-1-2,1 2,6-7,4-5,0 0,-1-1,0-1,-2 0,1-1,-2-1,-1 0,0-1,16-39,-27 58,29-77,-25 63,-1 1,0-1,2-26,-4 33,-1-1,0 0,-1 1,-1-10,1 13,0 1,0-1,0 1,-1-1,0 1,1 0,-1 0,0 0,-1 0,-3-6,-5-1,1 0,-1 0,1 1,-2 1,0 0,0 0,-1 1,0 1,0 0,0 1,-1 0,1 1,-1 1,0 0,-16-1,-154 3,94 3,46-2,-22 2,-106-14,166 12,-65-12,-121-2,-167 16,342-2,0 1,1 2,-1-1,0 2,1 0,0 1,-20 9,-8 7,-51 33,43-27,29-16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21:51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4:30.3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554 12,'0'0,"-1"-1,1 0,0 1,0-1,0 1,-1-1,1 0,0 1,-1-1,1 1,0 0,-1-1,1 0,-1 1,1 0,-1-1,1 1,-1 0,1-1,-1 1,1 0,-1-1,1 1,-1 0,0 0,1 0,-1 0,0-1,1 1,-1 0,0 0,-21 0,-23 6,1 1,0 3,0 1,-56 24,38-17,45-14,0 0,-24 11,-28 11,68-25,-2 0,1 0,1 1,-1-1,0 0,0 1,0 0,1-1,-1 1,1 0,-1 0,1 0,-1 0,-1 4,2-3,0 1,0 0,0-1,0 1,1 0,-1 0,1-1,0 6,0-3,1 1,0-1,0 0,1 0,0 0,0 0,0-1,1 1,0 0,0-1,4 6,-2-4,1-1,0 0,0 0,0-1,1 0,0 0,0 0,8 3,-4-2,1-2,0 1,0-1,20 3,27 9,-44-11,0 0,28 3,9-4,62-5,-40-1,-38 3,-12 0,0-1,0-2,39-6,14-11,50-11,-76 23,59 0,51 8,-63 0,306-1,-397 0,1 0,-1-1,1 0,-1 0,1-1,-1 0,14-5,-17 5,1-1,-1 1,0-1,0 0,0 0,0 0,0-1,-1 1,1-1,-1 0,0 0,5-8,-7 9,0 1,1 0,-1-1,0 0,0 1,0-1,0 0,-1 0,1 1,-1-1,1 0,-1 0,0 1,0-1,-1 0,1 0,-1 0,1 1,-1-1,0 0,0 0,0 2,0-1,0-1,-3-4,-8-6,0 1,0 0,-1 1,-27-19,15 15,-53-25,63 35,0-1,0 2,0 0,0 1,-1 1,-15-1,-96 4,52 2,-780-3,836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41:11.1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1,'5'3,"49"54,45 50,72 74,26 5,14-10,-192-160,0 0,20 26,-3-4,-14-13,0 2,-1 0,17 32,25 33,-42-65,-1 1,29 53,146 253,-112-213,41 63,-98-134,23 57,-18-34,52 100,14-9,-72-127,22 30,48 90,-79-128,32 42,-17-27,-7-8,-2 0,25 57,-45-88,9 21,0-1,1-1,22 33,-21-41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41:13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1 372,'10'0,"0"1,0 0,1 0,-1 1,-1 0,1 1,0 0,-1 1,1 0,-1 0,0 1,9 7,64 51,-11-14,-4-3,-40-27,-1-2,2 0,47 19,-67-32,1 0,0-1,0 0,14 1,-21-3,0-1,-1 1,1-1,0 0,0 0,0 0,0 0,0-1,-1 1,1-1,0 1,0-1,-1 1,1-1,0 0,-1 0,1 1,-1-2,1 1,-1 0,1 0,-1 0,0-1,1 1,-1 0,0-1,0 1,0-1,0 1,1-3,0-4,0 1,0 0,0-1,-1 0,1-11,-3-41,1 39,-1-6,1 0,1 0,2 0,11-49,-9 54,-1 0,-1 0,-1 0,0-1,-2 1,-3-27,0 27,-11-40,2 13,9 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41:16.9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2772 0,'-15'11,"0"0,-19 21,17-16,-173 157,-73 31,33-28,206-157,9-6,-1 0,-19 11,-13 5,1 2,1 3,-77 72,-41 47,-198 137,213-177,-29 20,139-104,2 1,-38 40,-26 22,72-66,-113 87,120-95,1 1,1 2,-19 22,33-36,-10 11,-30 23,29-27,1 1,-17 19,26-26,0-1,-10 8,-11 10,2 7,19-22,0-1,-1 0,-15 13,11-13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41:18.8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0,'1'0,"-1"0,1 1,-1-1,1 0,-1 1,1-1,-1 0,1 1,-1-1,1 0,-1 1,0-1,1 0,-1 1,0 0,1-1,-1 0,0 1,1 0,-1-1,0 1,0-1,0 1,1 0,2 17,-2-15,1 10,0 2,-1-1,-2 28,0-34,0 1,-1-1,0 1,0-1,-1 0,0 1,-7 11,1-4,4-9,1 0,0 1,0 0,1-1,0 1,-4 14,7-21,0 0,0 1,0-1,0 0,0 0,0 0,0 0,1 0,-1 0,0 0,0 0,1 0,-1 0,1 0,-1 0,1 0,-1 0,1 0,1 1,-1-1,1 0,-1 0,1 0,-1 0,1 0,0 0,-1 0,1 0,0-1,2 1,5 1,-1 0,0-2,17 1,-22-1,34-3,-1 0,0-3,39-11,-71 17,6-3,0 0,-1-1,1 0,-1 0,0-1,0 0,12-10,53-51,-55 48,-7 7,8-7,0-2,-1 0,-1-1,17-26,-29 37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21:4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40:37.918"/>
    </inkml:context>
    <inkml:brush xml:id="br0">
      <inkml:brushProperty name="width" value="0.05" units="cm"/>
      <inkml:brushProperty name="height" value="0.05" units="cm"/>
      <inkml:brushProperty name="color" value="#CC912C"/>
      <inkml:brushProperty name="ignorePressure" value="1"/>
      <inkml:brushProperty name="inkEffects" value="gold"/>
      <inkml:brushProperty name="anchorX" value="-3480.56445"/>
      <inkml:brushProperty name="anchorY" value="-795.95758"/>
      <inkml:brushProperty name="scaleFactor" value="0.5"/>
    </inkml:brush>
  </inkml:definitions>
  <inkml:trace contextRef="#ctx0" brushRef="#br0">0 330,'0'0,"8"0,49 0,101-9,94-19,74-10,46-7,22 5,-19-11,-50 10,-71 8,-69 10,-39 9,12 7,2 13,37 13,27 2,23 16,-19-2,-28 3,-42-6,-38-8,-31-8,4-6,13-6,21-3,1-1,8 8,-8 9,-100-11,46 15,9 5,-17-4,-2-5,1-6,-3-5,-3-3,-3-2,-4-2,-3 0,-2 0,-1-9,0-10,-1-8,-9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40:40.294"/>
    </inkml:context>
    <inkml:brush xml:id="br0">
      <inkml:brushProperty name="width" value="0.05" units="cm"/>
      <inkml:brushProperty name="height" value="0.05" units="cm"/>
      <inkml:brushProperty name="color" value="#CC912C"/>
      <inkml:brushProperty name="ignorePressure" value="1"/>
      <inkml:brushProperty name="inkEffects" value="gold"/>
      <inkml:brushProperty name="anchorX" value="-10979.7373"/>
      <inkml:brushProperty name="anchorY" value="-2029.54187"/>
      <inkml:brushProperty name="scaleFactor" value="0.5"/>
    </inkml:brush>
  </inkml:definitions>
  <inkml:trace contextRef="#ctx0" brushRef="#br0">92 0,'0'0,"8"0,30 10,18 8,18 20,11-2,-11 5,-6-6,-9-9,-6 1,-4-7,-2-5,6 3,1 6,0-3,-1-3,-2-5,-11 4,-40-14,2-1,0 0,0-1,-1 1,1 0,0 0,-1 0,1 1,-1-1,0 0,0 0,2 5,-3 1,1-1,0-1,-1 0,0 1,0-1,-2 12,-16 47,-5 2,16-58,2 1,-2 0,-14 18,-16 23,-14-4,8-3,-1-9,1-10,-1-9,-19 2,0-5,-2-4,4 7,4-2,3-3,4-3,2 7,2-3,9 8,1-2,1-3,-3-4,7-4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21:50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0,'-3'0,"0"3,-1 3,1 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21:50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7:20.6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762 102,'-1'0,"0"-1,0 0,1 0,-2 1,2-1,-1 0,-1 1,1 0,0-1,0 1,0 0,0-1,0 1,0 0,-1 0,1 0,0 0,0 0,-2 0,-1 1,1 0,-1 0,1 0,0 0,-4 2,-2 2,0 1,1 0,0 0,0 0,0 1,-6 8,-2 1,-196 213,11 16,154-181,-52 95,95-153,-5 11,1 0,0 1,1 0,-7 30,-7 77,19-104,0 0,2 21,0-32,2-1,-1 1,1-1,1 1,-1-1,8 15,-1-5,2-1,0 0,1-1,1 0,19 19,81 70,-59-61,1-3,93 55,-115-80,-1-2,2-1,0-1,0-2,38 7,35 7,95 18,75 14,-264-54,-1-1,15 1,-22-2,0-1,0-1,0 1,0-1,-1 0,1 0,-1 0,8-3,7-6,0 0,-1-1,-1-1,24-20,-25 20,-8 5,125-101,-105 82,-1-1,35-45,-55 63,-2 1,1 0,-1-1,-1-1,1 1,-1-1,-1 1,0-1,0 0,-2 0,1 0,1-19,-8-135,1 60,-4-47,4 124,-1 1,0 0,-17-43,3 22,-39-65,-35-40,75 122,-83-115,80 118,-2 1,-1 1,-31-25,16 19,-1 3,-1 2,-2 1,-1 2,0 2,-2 2,-83-23,101 37,-1 0,0 3,-58 0,49 2,-53-6,-34-16,104 19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21:51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37:23.2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1304 68,'-18'1,"0"1,-34 8,24-4,-240 54,262-59,-77 21,-123 48,175-56,0 2,1 0,1 2,-41 32,19-10,-29 25,-20 37,83-82,2 1,0 1,-20 39,8-4,-19 62,33-79,2 1,-10 70,20-101,0 0,1 0,0 0,2 15,-1-20,1 0,-1 0,1 0,-1 0,1 0,1 0,-1-1,1 1,-1-1,5 5,6 5,0 0,1-1,0-1,1 0,0-1,25 13,105 44,-9-18,9 5,-106-38,38 17,-52-22,1-2,51 14,-25-9,-50-14,161 45,-132-39,1-2,0-1,41 1,-27-5,127-3,-162 2,0 0,-1-1,1 0,0-1,-1 0,0 0,15-9,-6 1,1 0,27-23,-5 2,-2-2,54-60,-82 80,-1-1,-1-1,0 0,11-25,-8 11,14-54,5-8,-9 26,-3 1,-2-2,7-69,-5-110,-17-1,-4 226,0-1,-6-25,5 36,-1 1,0-1,0 1,-1 0,0 0,-8-11,10 17,-1 1,1 0,-1 0,0 0,0 0,0 0,0 1,-1-1,1 1,-1 0,0 0,1 0,-9-3,-1 2,-1-1,-24-1,34 4,-91-6,4 1,-15-2,90 8,0 1,0 1,2 0,-28 8,21-5,0 0,0-2,-29 2,-66-4,75-1,22-1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1:23.6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564 37,'-160'6,"124"-2,1 1,-52 15,73-16,1 0,0 1,0 0,0 1,0 1,1 0,0 0,-19 17,23-17,5-5,0 1,0-1,1 0,-1 1,1 0,0 0,-1 0,1 0,-1 3,-4 11,1 0,1 0,-4 33,5-31,-28 238,22-151,7-81,2 0,0 0,2 0,1 0,0 1,2-2,1 1,1-1,1 1,2-3,0 2,14 25,-13-31,2-1,25 30,32 25,-57-61,1 1,26 17,-34-25,1-1,0 0,0 0,1-1,-1 0,0 0,1 0,-1-1,1 0,7 1,76-4,-40 0,-33 2,-1-1,1 0,0-1,0-1,-1-1,29-10,-28 7,1-2,-1 0,31-23,-39 25,1-1,-2 0,1 0,-1-1,0 0,-1-1,10-18,5-23,-5 10,8-9,-3 7,25-71,-7-27,-31 101,7-63,-12 46,-2 1,-9-89,5 130,-1 0,0-1,-2 1,-9-26,10 32,0 1,0 0,-1 0,-1 0,1 1,-1 0,0 0,0 0,-12-9,11 12,1 0,-1 0,-1 1,1 0,0 0,0 1,-1-1,0 2,-11-2,-9 0,-35 2,51 1,-195 2,203-2,0 0,-1 0,0 1,-6 1,0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1:27.9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837 88,'0'0,"-1"0,1-1,0 0,0 1,0 0,0-1,-1 1,1-1,0 1,0 0,0-1,-1 1,1-1,0 1,-1 0,1-1,-1 1,1-1,0 1,-1 0,1 0,0-1,-1 1,1 0,-1 0,0-1,-14-2,13 3,-41-4,-71 3,64 1,-32 0,-111 2,170-1,0 2,1 1,-1 1,1 1,1 0,-1 2,-34 17,37-16,8-4,0 1,0 0,-13 9,21-12,0-1,0 2,0-2,1 2,-1-2,1 2,-1-1,1 1,0-1,0 1,1 0,-1 0,1-1,-1 6,-1 9,1 0,1 0,0 0,1 0,1 0,5 24,-4-32,0-1,0 0,1 0,1-1,0 1,0 0,0-1,1 0,0 0,1-1,0 1,0-1,0 0,1-1,0 0,1 0,-1 0,16 8,-9-7,0 0,0-1,1-1,0 0,16 2,75 6,185-2,29-11,167-1,7-32,-492 33,62-8,45-3,-48 11,105-6,-110 0,307-17,-78 13,-248 7,-8 0,0-1,43-11,69-33,-134 45,0 1,0-1,-1-1,1 0,-1 0,0 0,0-1,0 1,6-8,-1 0,-1-1,0 1,10-18,-15 22,-1 0,0-1,0 1,-1-1,0 0,0-1,-1 1,0 0,-1-1,1-15,-2 21,0 1,-1-2,1 1,-1 0,0 0,0 0,0 0,0 0,0 1,-1-1,0 0,0 1,0-1,-1 1,1-1,0 1,-1 0,0 0,0 0,0 1,0-1,0 1,-1 0,0-1,1 2,-8-4,-16-4,-1 2,-48-7,67 13,-549-50,232 34,78 14,155 4,-112 17,4-1,-4 0,4 16,141-21,22-4,1-1,-1-2,-53 1,-172-8,212 2,44 0,1 0,-1 0,0-1,1 0,0 0,-1 0,-11-5,4-1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00:02:12.2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7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8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8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30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4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3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48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© 2018, Amazon Web Services, Inc. or its Affiliates. All rights reserved."/>
          <p:cNvSpPr txBox="1"/>
          <p:nvPr/>
        </p:nvSpPr>
        <p:spPr>
          <a:xfrm>
            <a:off x="489149" y="4891340"/>
            <a:ext cx="302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t>© 2018, Amazon Web Services, Inc. or its Affiliates. All rights reserved.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75616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CF0F7-C715-4BA8-BA21-0A7FA489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4D6A6-5406-472D-B68C-9F9D6024E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264EC5-6D0D-421C-B2E6-E8791B84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7D179-C7AE-4AC6-9B18-DB796D5CA23B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701A70-72D2-40B4-A5F4-73E52719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BEFB0-F42A-4FAB-8ABF-45E800AC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3318" y="4628763"/>
            <a:ext cx="279882" cy="276999"/>
          </a:xfrm>
        </p:spPr>
        <p:txBody>
          <a:bodyPr/>
          <a:lstStyle/>
          <a:p>
            <a:fld id="{2EC58550-D61C-4FB1-B685-81A586F93B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0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95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6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  <p:sldLayoutId id="2147483668" r:id="rId1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customXml" Target="../ink/ink47.xml"/><Relationship Id="rId3" Type="http://schemas.openxmlformats.org/officeDocument/2006/relationships/image" Target="../media/image14.jpeg"/><Relationship Id="rId7" Type="http://schemas.openxmlformats.org/officeDocument/2006/relationships/customXml" Target="../ink/ink38.xml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customXml" Target="../ink/ink46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emf"/><Relationship Id="rId5" Type="http://schemas.openxmlformats.org/officeDocument/2006/relationships/customXml" Target="../ink/ink37.xml"/><Relationship Id="rId19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emf"/><Relationship Id="rId4" Type="http://schemas.openxmlformats.org/officeDocument/2006/relationships/customXml" Target="../ink/ink3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customXml" Target="../ink/ink44.xml"/><Relationship Id="rId3" Type="http://schemas.openxmlformats.org/officeDocument/2006/relationships/image" Target="../media/image23.png"/><Relationship Id="rId7" Type="http://schemas.openxmlformats.org/officeDocument/2006/relationships/customXml" Target="../ink/ink41.xml"/><Relationship Id="rId12" Type="http://schemas.openxmlformats.org/officeDocument/2006/relationships/image" Target="../media/image4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emf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0" Type="http://schemas.openxmlformats.org/officeDocument/2006/relationships/image" Target="../media/image410.png"/><Relationship Id="rId4" Type="http://schemas.openxmlformats.org/officeDocument/2006/relationships/image" Target="../media/image26.png"/><Relationship Id="rId9" Type="http://schemas.openxmlformats.org/officeDocument/2006/relationships/customXml" Target="../ink/ink42.xml"/><Relationship Id="rId14" Type="http://schemas.openxmlformats.org/officeDocument/2006/relationships/image" Target="../media/image4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jingyan.baidu.com/article/363872ecf07d652f4ba16fda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eveloper.nvidia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customXml" Target="../ink/ink50.xml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9.xml"/><Relationship Id="rId5" Type="http://schemas.openxmlformats.org/officeDocument/2006/relationships/image" Target="../media/image53.emf"/><Relationship Id="rId4" Type="http://schemas.openxmlformats.org/officeDocument/2006/relationships/customXml" Target="../ink/ink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5" Type="http://schemas.openxmlformats.org/officeDocument/2006/relationships/image" Target="../media/image53.emf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miniconda/miniconda-other-installer-link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.png"/><Relationship Id="rId7" Type="http://schemas.openxmlformats.org/officeDocument/2006/relationships/image" Target="../media/image100.pn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customXml" Target="../ink/ink5.xml"/><Relationship Id="rId9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customXml" Target="../ink/ink14.xml"/><Relationship Id="rId18" Type="http://schemas.openxmlformats.org/officeDocument/2006/relationships/image" Target="../media/image64.emf"/><Relationship Id="rId3" Type="http://schemas.openxmlformats.org/officeDocument/2006/relationships/customXml" Target="../ink/ink7.xml"/><Relationship Id="rId21" Type="http://schemas.openxmlformats.org/officeDocument/2006/relationships/customXml" Target="../ink/ink18.xml"/><Relationship Id="rId7" Type="http://schemas.openxmlformats.org/officeDocument/2006/relationships/customXml" Target="../ink/ink9.xml"/><Relationship Id="rId12" Type="http://schemas.openxmlformats.org/officeDocument/2006/relationships/customXml" Target="../ink/ink13.xml"/><Relationship Id="rId17" Type="http://schemas.openxmlformats.org/officeDocument/2006/relationships/customXml" Target="../ink/ink16.xml"/><Relationship Id="rId2" Type="http://schemas.openxmlformats.org/officeDocument/2006/relationships/image" Target="../media/image10.png"/><Relationship Id="rId16" Type="http://schemas.openxmlformats.org/officeDocument/2006/relationships/image" Target="../media/image11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emf"/><Relationship Id="rId11" Type="http://schemas.openxmlformats.org/officeDocument/2006/relationships/customXml" Target="../ink/ink12.xml"/><Relationship Id="rId5" Type="http://schemas.openxmlformats.org/officeDocument/2006/relationships/customXml" Target="../ink/ink8.xml"/><Relationship Id="rId15" Type="http://schemas.openxmlformats.org/officeDocument/2006/relationships/image" Target="../media/image5.png"/><Relationship Id="rId23" Type="http://schemas.openxmlformats.org/officeDocument/2006/relationships/customXml" Target="../ink/ink19.xml"/><Relationship Id="rId10" Type="http://schemas.openxmlformats.org/officeDocument/2006/relationships/customXml" Target="../ink/ink11.xml"/><Relationship Id="rId19" Type="http://schemas.openxmlformats.org/officeDocument/2006/relationships/customXml" Target="../ink/ink17.xml"/><Relationship Id="rId4" Type="http://schemas.openxmlformats.org/officeDocument/2006/relationships/image" Target="../media/image60.emf"/><Relationship Id="rId9" Type="http://schemas.openxmlformats.org/officeDocument/2006/relationships/customXml" Target="../ink/ink10.xml"/><Relationship Id="rId14" Type="http://schemas.openxmlformats.org/officeDocument/2006/relationships/customXml" Target="../ink/ink15.xml"/><Relationship Id="rId2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26" Type="http://schemas.openxmlformats.org/officeDocument/2006/relationships/image" Target="../media/image12.png"/><Relationship Id="rId1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customXml" Target="../ink/ink22.xml"/><Relationship Id="rId12" Type="http://schemas.openxmlformats.org/officeDocument/2006/relationships/customXml" Target="../ink/ink25.xml"/><Relationship Id="rId25" Type="http://schemas.openxmlformats.org/officeDocument/2006/relationships/customXml" Target="../ink/ink28.xml"/><Relationship Id="rId2" Type="http://schemas.openxmlformats.org/officeDocument/2006/relationships/image" Target="../media/image4.png"/><Relationship Id="rId29" Type="http://schemas.openxmlformats.org/officeDocument/2006/relationships/customXml" Target="../ink/ink30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1.xml"/><Relationship Id="rId11" Type="http://schemas.openxmlformats.org/officeDocument/2006/relationships/image" Target="../media/image62.emf"/><Relationship Id="rId24" Type="http://schemas.openxmlformats.org/officeDocument/2006/relationships/customXml" Target="../ink/ink27.xml"/><Relationship Id="rId32" Type="http://schemas.openxmlformats.org/officeDocument/2006/relationships/customXml" Target="../ink/ink32.xml"/><Relationship Id="rId5" Type="http://schemas.openxmlformats.org/officeDocument/2006/relationships/image" Target="../media/image52.emf"/><Relationship Id="rId23" Type="http://schemas.openxmlformats.org/officeDocument/2006/relationships/customXml" Target="../ink/ink26.xml"/><Relationship Id="rId28" Type="http://schemas.openxmlformats.org/officeDocument/2006/relationships/image" Target="../media/image20.png"/><Relationship Id="rId10" Type="http://schemas.openxmlformats.org/officeDocument/2006/relationships/customXml" Target="../ink/ink24.xml"/><Relationship Id="rId31" Type="http://schemas.openxmlformats.org/officeDocument/2006/relationships/customXml" Target="../ink/ink31.xml"/><Relationship Id="rId4" Type="http://schemas.openxmlformats.org/officeDocument/2006/relationships/customXml" Target="../ink/ink20.xml"/><Relationship Id="rId9" Type="http://schemas.openxmlformats.org/officeDocument/2006/relationships/image" Target="../media/image65.emf"/><Relationship Id="rId22" Type="http://schemas.openxmlformats.org/officeDocument/2006/relationships/image" Target="../media/image210.png"/><Relationship Id="rId27" Type="http://schemas.openxmlformats.org/officeDocument/2006/relationships/customXml" Target="../ink/ink29.xml"/><Relationship Id="rId30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.xml"/><Relationship Id="rId3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44.emf"/><Relationship Id="rId1" Type="http://schemas.openxmlformats.org/officeDocument/2006/relationships/slideLayout" Target="../slideLayouts/slideLayout14.xml"/><Relationship Id="rId11" Type="http://schemas.openxmlformats.org/officeDocument/2006/relationships/customXml" Target="../ink/ink34.xml"/><Relationship Id="rId15" Type="http://schemas.openxmlformats.org/officeDocument/2006/relationships/customXml" Target="../ink/ink36.xml"/><Relationship Id="rId10" Type="http://schemas.openxmlformats.org/officeDocument/2006/relationships/image" Target="../media/image52.emf"/><Relationship Id="rId4" Type="http://schemas.openxmlformats.org/officeDocument/2006/relationships/customXml" Target="../ink/ink33.xml"/><Relationship Id="rId14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zh-CN" altLang="en-US" dirty="0" smtClean="0"/>
              <a:t>数字媒体智能技术平台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dirty="0"/>
              <a:t>1.</a:t>
            </a:r>
            <a:r>
              <a:rPr lang="ja-JP" altLang="en-US" dirty="0"/>
              <a:t> 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及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操作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63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 rotWithShape="1">
          <a:blip r:embed="rId3"/>
          <a:srcRect t="80297" b="-1"/>
          <a:stretch/>
        </p:blipFill>
        <p:spPr>
          <a:xfrm rot="21600000">
            <a:off x="3163948" y="3360420"/>
            <a:ext cx="6067044" cy="371942"/>
          </a:xfrm>
          <a:prstGeom prst="rect">
            <a:avLst/>
          </a:prstGeom>
        </p:spPr>
      </p:pic>
      <p:sp>
        <p:nvSpPr>
          <p:cNvPr id="114" name="textbox 114"/>
          <p:cNvSpPr/>
          <p:nvPr/>
        </p:nvSpPr>
        <p:spPr>
          <a:xfrm>
            <a:off x="1057369" y="327122"/>
            <a:ext cx="6745129" cy="29366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16431" eaLnBrk="0">
              <a:lnSpc>
                <a:spcPct val="83000"/>
              </a:lnSpc>
            </a:pPr>
            <a:r>
              <a:rPr lang="zh-CN" altLang="en-US"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利用</a:t>
            </a:r>
            <a:r>
              <a:rPr lang="en-US" altLang="zh-CN" sz="2250" spc="-8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conda</a:t>
            </a:r>
            <a:r>
              <a:rPr lang="zh-CN" altLang="en-US"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环境，安装</a:t>
            </a:r>
            <a:r>
              <a:rPr lang="en-US" altLang="zh-CN" sz="2250" spc="-8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</a:t>
            </a:r>
            <a:r>
              <a:rPr lang="zh-CN" altLang="en-US"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框架</a:t>
            </a:r>
          </a:p>
          <a:p>
            <a:pPr marL="4763" eaLnBrk="0">
              <a:lnSpc>
                <a:spcPts val="3436"/>
              </a:lnSpc>
            </a:pPr>
            <a:r>
              <a:rPr lang="en-US" altLang="zh-CN" sz="1350" spc="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5</a:t>
            </a:r>
            <a:r>
              <a:rPr lang="zh-CN" altLang="en-US" sz="1350" spc="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、验证</a:t>
            </a:r>
            <a:r>
              <a:rPr lang="en-US" altLang="zh-CN" sz="1350" dirty="0" err="1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</a:t>
            </a:r>
            <a:r>
              <a:rPr lang="zh-CN" altLang="en-US" sz="1350" spc="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是否安装成功？</a:t>
            </a:r>
            <a:endParaRPr lang="en-US" altLang="zh-CN" sz="1350" dirty="0">
              <a:ln w="13072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</a:endParaRPr>
          </a:p>
          <a:p>
            <a:pPr marL="4763" eaLnBrk="0">
              <a:lnSpc>
                <a:spcPts val="3436"/>
              </a:lnSpc>
            </a:pPr>
            <a:r>
              <a:rPr sz="1350" spc="15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待</a:t>
            </a:r>
            <a:r>
              <a:rPr sz="135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</a:t>
            </a:r>
            <a:r>
              <a:rPr sz="1350" spc="15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安装完毕</a:t>
            </a:r>
            <a:r>
              <a:rPr sz="1350" spc="-4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</a:t>
            </a:r>
            <a:r>
              <a:rPr lang="zh-CN" altLang="en-US" sz="1350" spc="-4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依次执行以下命令：</a:t>
            </a:r>
            <a:r>
              <a:rPr lang="en-US" altLang="zh-CN" sz="1350" spc="-4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/>
            </a:r>
            <a:br>
              <a:rPr lang="en-US" altLang="zh-CN" sz="1350" spc="-4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</a:br>
            <a:r>
              <a:rPr lang="zh-CN" altLang="en-US" sz="1350" spc="-4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（</a:t>
            </a:r>
            <a:r>
              <a:rPr lang="en-US" altLang="zh-CN" sz="1350" spc="-4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</a:t>
            </a:r>
            <a:r>
              <a:rPr lang="zh-CN" altLang="en-US" sz="1350" spc="-4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）</a:t>
            </a:r>
            <a:r>
              <a:rPr sz="1350" spc="15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输入</a:t>
            </a:r>
            <a:r>
              <a:rPr lang="en-US" altLang="zh-CN" sz="1350" spc="15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python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，按回车</a:t>
            </a:r>
            <a:endParaRPr lang="en-US" altLang="zh-CN" sz="1350" spc="15" dirty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4763" eaLnBrk="0">
              <a:lnSpc>
                <a:spcPts val="3436"/>
              </a:lnSpc>
            </a:pP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（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2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）在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&gt;&gt;&gt;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后输入 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import torch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，按回车</a:t>
            </a:r>
            <a:endParaRPr lang="en-US" altLang="zh-CN" sz="1350" spc="15" dirty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4763" eaLnBrk="0">
              <a:lnSpc>
                <a:spcPts val="3436"/>
              </a:lnSpc>
            </a:pP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（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3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）在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&gt;&gt;&gt;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后输入 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print(</a:t>
            </a:r>
            <a:r>
              <a:rPr lang="en-US" altLang="zh-CN" sz="1350" spc="15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torch.__version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__)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，按回车</a:t>
            </a:r>
            <a:endParaRPr lang="en-US" altLang="zh-CN" sz="1350" spc="15" dirty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4763" eaLnBrk="0">
              <a:lnSpc>
                <a:spcPts val="3436"/>
              </a:lnSpc>
            </a:pPr>
            <a:r>
              <a:rPr lang="zh-CN" altLang="en-US" sz="1350" spc="-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如出现版本号，证明成功</a:t>
            </a:r>
          </a:p>
          <a:p>
            <a:pPr marL="4763" eaLnBrk="0">
              <a:lnSpc>
                <a:spcPts val="3436"/>
              </a:lnSpc>
            </a:pPr>
            <a:r>
              <a:rPr lang="zh-CN" altLang="en-US" sz="1350" spc="-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（如：</a:t>
            </a:r>
            <a:r>
              <a:rPr lang="zh-CN" altLang="en-US" sz="1350" spc="-19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lang="en-US" altLang="zh-CN" sz="1350" spc="-19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1.6.0</a:t>
            </a:r>
            <a:r>
              <a:rPr lang="zh-CN" altLang="en-US" sz="1350" spc="-19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）</a:t>
            </a:r>
            <a:endParaRPr lang="en-US" altLang="zh-CN" sz="1350" spc="15" dirty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4763" eaLnBrk="0">
              <a:lnSpc>
                <a:spcPts val="3436"/>
              </a:lnSpc>
            </a:pP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（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4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）在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&gt;&gt;&gt;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后输入 </a:t>
            </a:r>
            <a:r>
              <a:rPr lang="en-US" altLang="zh-CN" sz="1350" spc="15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torch.cuda.is_available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()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，按回车</a:t>
            </a:r>
            <a:endParaRPr lang="en-US" altLang="zh-CN" sz="1350" spc="15" dirty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4763" eaLnBrk="0">
              <a:lnSpc>
                <a:spcPts val="3436"/>
              </a:lnSpc>
            </a:pP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如出现</a:t>
            </a:r>
            <a:r>
              <a:rPr lang="en-US" altLang="zh-CN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True</a:t>
            </a:r>
            <a:r>
              <a:rPr lang="zh-CN" altLang="en-US" sz="1350" spc="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，则成功</a:t>
            </a:r>
            <a:endParaRPr lang="en-US" altLang="zh-CN" sz="1350" spc="15" dirty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116" name="picture 1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118" name="textbox 118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02</a:t>
              </a:r>
              <a:endParaRPr lang="SimHei" altLang="SimHei" sz="225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AEEF93A-4C8B-4655-A379-CD1DC8369D60}"/>
                  </a:ext>
                </a:extLst>
              </p14:cNvPr>
              <p14:cNvContentPartPr/>
              <p14:nvPr/>
            </p14:nvContentPartPr>
            <p14:xfrm>
              <a:off x="1514798" y="1483662"/>
              <a:ext cx="135" cy="135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AEEF93A-4C8B-4655-A379-CD1DC8369D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1423" y="1480287"/>
                <a:ext cx="6885" cy="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7855908-195B-4B4C-BE50-E24F100BF899}"/>
                  </a:ext>
                </a:extLst>
              </p14:cNvPr>
              <p14:cNvContentPartPr/>
              <p14:nvPr/>
            </p14:nvContentPartPr>
            <p14:xfrm>
              <a:off x="1614698" y="1552242"/>
              <a:ext cx="135" cy="135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7855908-195B-4B4C-BE50-E24F100BF8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1323" y="1548867"/>
                <a:ext cx="6885" cy="688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CDAF90-D731-4239-8FE5-84F897D7C725}"/>
              </a:ext>
            </a:extLst>
          </p:cNvPr>
          <p:cNvGrpSpPr/>
          <p:nvPr/>
        </p:nvGrpSpPr>
        <p:grpSpPr>
          <a:xfrm>
            <a:off x="2150783" y="3883962"/>
            <a:ext cx="856305" cy="143235"/>
            <a:chOff x="5735422" y="10357233"/>
            <a:chExt cx="2283480" cy="381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7010244-F2DB-4112-A15E-5AA2956C2A12}"/>
                    </a:ext>
                  </a:extLst>
                </p14:cNvPr>
                <p14:cNvContentPartPr/>
                <p14:nvPr/>
              </p14:nvContentPartPr>
              <p14:xfrm>
                <a:off x="5735422" y="10454793"/>
                <a:ext cx="2242800" cy="1375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7010244-F2DB-4112-A15E-5AA2956C2A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26422" y="10446153"/>
                  <a:ext cx="2260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DB37FBA-D3DD-4D1E-A79F-CF4DDC6ECA04}"/>
                    </a:ext>
                  </a:extLst>
                </p14:cNvPr>
                <p14:cNvContentPartPr/>
                <p14:nvPr/>
              </p14:nvContentPartPr>
              <p14:xfrm>
                <a:off x="7647742" y="10357233"/>
                <a:ext cx="371160" cy="381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DB37FBA-D3DD-4D1E-A79F-CF4DDC6ECA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39102" y="10348233"/>
                  <a:ext cx="388800" cy="39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0"/>
          <a:srcRect r="46930"/>
          <a:stretch/>
        </p:blipFill>
        <p:spPr>
          <a:xfrm>
            <a:off x="3162027" y="2763600"/>
            <a:ext cx="2535812" cy="5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4A1B77-BF51-4081-A9D5-5E5FAB4BAE8A}"/>
              </a:ext>
            </a:extLst>
          </p:cNvPr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3" name="picture 128">
              <a:extLst>
                <a:ext uri="{FF2B5EF4-FFF2-40B4-BE49-F238E27FC236}">
                  <a16:creationId xmlns:a16="http://schemas.microsoft.com/office/drawing/2014/main" id="{2444C496-F273-4363-910A-D44DB79C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4" name="textbox 130">
              <a:extLst>
                <a:ext uri="{FF2B5EF4-FFF2-40B4-BE49-F238E27FC236}">
                  <a16:creationId xmlns:a16="http://schemas.microsoft.com/office/drawing/2014/main" id="{5ED9957F-1447-46B1-A84B-0FA94F37EAD1}"/>
                </a:ext>
              </a:extLst>
            </p:cNvPr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03</a:t>
              </a:r>
              <a:endParaRPr lang="SimHei" altLang="SimHei" sz="2250" dirty="0"/>
            </a:p>
          </p:txBody>
        </p:sp>
      </p:grpSp>
      <p:sp>
        <p:nvSpPr>
          <p:cNvPr id="5" name="textbox 122">
            <a:extLst>
              <a:ext uri="{FF2B5EF4-FFF2-40B4-BE49-F238E27FC236}">
                <a16:creationId xmlns:a16="http://schemas.microsoft.com/office/drawing/2014/main" id="{0977330B-4A81-43EF-8E82-F4D42A057659}"/>
              </a:ext>
            </a:extLst>
          </p:cNvPr>
          <p:cNvSpPr/>
          <p:nvPr/>
        </p:nvSpPr>
        <p:spPr>
          <a:xfrm>
            <a:off x="1112796" y="473393"/>
            <a:ext cx="6989207" cy="13845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zh-CN" altLang="en-US" sz="100" dirty="0"/>
          </a:p>
          <a:p>
            <a:pPr marL="5715" eaLnBrk="0">
              <a:lnSpc>
                <a:spcPts val="2538"/>
              </a:lnSpc>
            </a:pP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利用</a:t>
            </a:r>
            <a:r>
              <a:rPr lang="en-US" altLang="zh-CN" sz="1350" spc="-8" dirty="0" err="1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conda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环境，安装</a:t>
            </a:r>
            <a:r>
              <a:rPr lang="en-US" altLang="zh-CN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《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动手学深度学习</a:t>
            </a:r>
            <a:r>
              <a:rPr lang="en-US" altLang="zh-CN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》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依赖包</a:t>
            </a:r>
          </a:p>
          <a:p>
            <a:pPr marL="4763" eaLnBrk="0">
              <a:lnSpc>
                <a:spcPts val="3837"/>
              </a:lnSpc>
            </a:pPr>
            <a:r>
              <a:rPr lang="zh-CN" altLang="en-US" sz="375" dirty="0"/>
              <a:t>       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命令窗口中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SimHei"/>
                <a:ea typeface="SimHei"/>
              </a:rPr>
              <a:t>键入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</a:t>
            </a: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pip install </a:t>
            </a:r>
            <a:r>
              <a:rPr lang="en-US" altLang="zh-CN" sz="1350" spc="-11" dirty="0" smtClean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d2l == 0.17.6</a:t>
            </a:r>
            <a:r>
              <a:rPr lang="zh-CN" altLang="en-US" sz="1350" spc="-11" dirty="0" smtClean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，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按回车。</a:t>
            </a:r>
            <a:endParaRPr lang="zh-CN" altLang="en-US" sz="375" dirty="0">
              <a:ln w="13063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</a:endParaRPr>
          </a:p>
          <a:p>
            <a:pPr marL="4763" eaLnBrk="0">
              <a:lnSpc>
                <a:spcPts val="3837"/>
              </a:lnSpc>
            </a:pPr>
            <a:r>
              <a:rPr lang="zh-CN" altLang="en-US" sz="1350" spc="-3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将自动进入搜索相关包和安装的过程（时间稍长）</a:t>
            </a:r>
            <a:endParaRPr lang="zh-CN" altLang="en-US" sz="135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3990E9-E2FC-46D8-8402-377691CB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92" y="1857894"/>
            <a:ext cx="5686588" cy="29739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F506031-59B8-4252-BE84-A3D0AC8E67DD}"/>
                  </a:ext>
                </a:extLst>
              </p14:cNvPr>
              <p14:cNvContentPartPr/>
              <p14:nvPr/>
            </p14:nvContentPartPr>
            <p14:xfrm>
              <a:off x="2345453" y="2062947"/>
              <a:ext cx="872370" cy="2257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F506031-59B8-4252-BE84-A3D0AC8E67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6456" y="2053961"/>
                <a:ext cx="890364" cy="243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18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4A1B77-BF51-4081-A9D5-5E5FAB4BAE8A}"/>
              </a:ext>
            </a:extLst>
          </p:cNvPr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3" name="picture 128">
              <a:extLst>
                <a:ext uri="{FF2B5EF4-FFF2-40B4-BE49-F238E27FC236}">
                  <a16:creationId xmlns:a16="http://schemas.microsoft.com/office/drawing/2014/main" id="{2444C496-F273-4363-910A-D44DB79C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4" name="textbox 130">
              <a:extLst>
                <a:ext uri="{FF2B5EF4-FFF2-40B4-BE49-F238E27FC236}">
                  <a16:creationId xmlns:a16="http://schemas.microsoft.com/office/drawing/2014/main" id="{5ED9957F-1447-46B1-A84B-0FA94F37EAD1}"/>
                </a:ext>
              </a:extLst>
            </p:cNvPr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</a:t>
              </a:r>
              <a:r>
                <a:rPr lang="en-US"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4</a:t>
              </a:r>
              <a:endParaRPr lang="SimHei" altLang="SimHei" sz="2250" dirty="0"/>
            </a:p>
          </p:txBody>
        </p:sp>
      </p:grpSp>
      <p:sp>
        <p:nvSpPr>
          <p:cNvPr id="5" name="textbox 122">
            <a:extLst>
              <a:ext uri="{FF2B5EF4-FFF2-40B4-BE49-F238E27FC236}">
                <a16:creationId xmlns:a16="http://schemas.microsoft.com/office/drawing/2014/main" id="{0977330B-4A81-43EF-8E82-F4D42A057659}"/>
              </a:ext>
            </a:extLst>
          </p:cNvPr>
          <p:cNvSpPr/>
          <p:nvPr/>
        </p:nvSpPr>
        <p:spPr>
          <a:xfrm>
            <a:off x="1112796" y="473393"/>
            <a:ext cx="6989207" cy="13845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zh-CN" altLang="en-US" sz="100" dirty="0"/>
          </a:p>
          <a:p>
            <a:pPr marL="5715" eaLnBrk="0">
              <a:lnSpc>
                <a:spcPts val="2538"/>
              </a:lnSpc>
            </a:pP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利用</a:t>
            </a:r>
            <a:r>
              <a:rPr lang="en-US" altLang="zh-CN" sz="1350" spc="-8" dirty="0" err="1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conda</a:t>
            </a: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环境</a:t>
            </a: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，进入</a:t>
            </a:r>
            <a:r>
              <a:rPr lang="en-US" altLang="zh-CN" sz="1350" spc="-8" dirty="0" err="1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Jupyter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页面，以便编辑和运行代码</a:t>
            </a:r>
          </a:p>
          <a:p>
            <a:pPr marL="4763" eaLnBrk="0">
              <a:lnSpc>
                <a:spcPts val="3837"/>
              </a:lnSpc>
            </a:pPr>
            <a:r>
              <a:rPr lang="zh-CN" altLang="en-US" sz="375" dirty="0"/>
              <a:t>       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命令窗口中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SimHei"/>
                <a:ea typeface="SimHei"/>
              </a:rPr>
              <a:t>键入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</a:t>
            </a:r>
            <a:r>
              <a:rPr lang="en-US" altLang="zh-CN" sz="1350" spc="-11" dirty="0" err="1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Jupyter</a:t>
            </a: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notebook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，按回车。</a:t>
            </a:r>
            <a:endParaRPr lang="zh-CN" altLang="en-US" sz="375" dirty="0">
              <a:ln w="13063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</a:endParaRPr>
          </a:p>
          <a:p>
            <a:pPr marL="4763" eaLnBrk="0">
              <a:lnSpc>
                <a:spcPts val="3837"/>
              </a:lnSpc>
            </a:pPr>
            <a:r>
              <a:rPr lang="zh-CN" altLang="en-US" sz="1350" spc="-3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将自动打开系统默认浏览器，余下的</a:t>
            </a:r>
            <a:r>
              <a:rPr lang="zh-CN" altLang="en-US" sz="1350" spc="-38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SimHei"/>
                <a:ea typeface="SimHei"/>
                <a:cs typeface="SimHei"/>
              </a:rPr>
              <a:t>鼠标</a:t>
            </a:r>
            <a:r>
              <a:rPr lang="zh-CN" altLang="en-US" sz="1350" spc="-3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按需</a:t>
            </a:r>
            <a:r>
              <a:rPr lang="zh-CN" altLang="en-US" sz="1350" spc="-38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SimHei"/>
                <a:ea typeface="SimHei"/>
                <a:cs typeface="SimHei"/>
              </a:rPr>
              <a:t>点击</a:t>
            </a:r>
            <a:r>
              <a:rPr lang="zh-CN" altLang="en-US" sz="1350" spc="-3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即可</a:t>
            </a:r>
            <a:endParaRPr lang="zh-CN" altLang="en-US" sz="13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52FF2-6DE5-475B-B807-1CC31BD24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44" y="1857894"/>
            <a:ext cx="4107444" cy="22537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A3106B-1042-4257-B9F6-F2F66FF56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3" r="35023" b="18269"/>
          <a:stretch/>
        </p:blipFill>
        <p:spPr>
          <a:xfrm>
            <a:off x="4346390" y="1857894"/>
            <a:ext cx="4682966" cy="26040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6827E65-AE8F-446E-9463-674394696467}"/>
                  </a:ext>
                </a:extLst>
              </p14:cNvPr>
              <p14:cNvContentPartPr/>
              <p14:nvPr/>
            </p14:nvContentPartPr>
            <p14:xfrm>
              <a:off x="891503" y="2027823"/>
              <a:ext cx="677295" cy="142695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6827E65-AE8F-446E-9463-6743946964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511" y="2018837"/>
                <a:ext cx="695279" cy="160667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BA1942A-0253-4C1D-9380-28D82C29291B}"/>
              </a:ext>
            </a:extLst>
          </p:cNvPr>
          <p:cNvGrpSpPr/>
          <p:nvPr/>
        </p:nvGrpSpPr>
        <p:grpSpPr>
          <a:xfrm>
            <a:off x="4582268" y="1683168"/>
            <a:ext cx="855360" cy="1133730"/>
            <a:chOff x="12219382" y="4488447"/>
            <a:chExt cx="2280960" cy="30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A4D5CA-A524-4B11-B1A0-E242D5062419}"/>
                    </a:ext>
                  </a:extLst>
                </p14:cNvPr>
                <p14:cNvContentPartPr/>
                <p14:nvPr/>
              </p14:nvContentPartPr>
              <p14:xfrm>
                <a:off x="12219382" y="4488447"/>
                <a:ext cx="2143080" cy="2992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A4D5CA-A524-4B11-B1A0-E242D50624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210742" y="4479807"/>
                  <a:ext cx="2160720" cy="30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F71083E-EB3D-4284-B8B6-903A95DF7362}"/>
                    </a:ext>
                  </a:extLst>
                </p14:cNvPr>
                <p14:cNvContentPartPr/>
                <p14:nvPr/>
              </p14:nvContentPartPr>
              <p14:xfrm>
                <a:off x="13864942" y="6857247"/>
                <a:ext cx="635400" cy="654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F71083E-EB3D-4284-B8B6-903A95DF73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56302" y="6848247"/>
                  <a:ext cx="653040" cy="67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2690454-D7D0-4460-8D13-8192FAC86C54}"/>
              </a:ext>
            </a:extLst>
          </p:cNvPr>
          <p:cNvGrpSpPr/>
          <p:nvPr/>
        </p:nvGrpSpPr>
        <p:grpSpPr>
          <a:xfrm>
            <a:off x="1283678" y="1221873"/>
            <a:ext cx="998190" cy="836595"/>
            <a:chOff x="3423142" y="3258327"/>
            <a:chExt cx="2661840" cy="22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5D10E8-7D59-4656-A19F-909280F6C096}"/>
                    </a:ext>
                  </a:extLst>
                </p14:cNvPr>
                <p14:cNvContentPartPr/>
                <p14:nvPr/>
              </p14:nvContentPartPr>
              <p14:xfrm>
                <a:off x="3423142" y="3258327"/>
                <a:ext cx="2661840" cy="2225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5D10E8-7D59-4656-A19F-909280F6C0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14142" y="3249327"/>
                  <a:ext cx="2679480" cy="22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DAE31ED-8556-45A1-83D8-DE38D26EB007}"/>
                    </a:ext>
                  </a:extLst>
                </p14:cNvPr>
                <p14:cNvContentPartPr/>
                <p14:nvPr/>
              </p14:nvContentPartPr>
              <p14:xfrm>
                <a:off x="3447262" y="5186847"/>
                <a:ext cx="555120" cy="302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DAE31ED-8556-45A1-83D8-DE38D26EB0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38622" y="5177847"/>
                  <a:ext cx="572760" cy="32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47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4A1B77-BF51-4081-A9D5-5E5FAB4BAE8A}"/>
              </a:ext>
            </a:extLst>
          </p:cNvPr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3" name="picture 128">
              <a:extLst>
                <a:ext uri="{FF2B5EF4-FFF2-40B4-BE49-F238E27FC236}">
                  <a16:creationId xmlns:a16="http://schemas.microsoft.com/office/drawing/2014/main" id="{2444C496-F273-4363-910A-D44DB79C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4" name="textbox 130">
              <a:extLst>
                <a:ext uri="{FF2B5EF4-FFF2-40B4-BE49-F238E27FC236}">
                  <a16:creationId xmlns:a16="http://schemas.microsoft.com/office/drawing/2014/main" id="{5ED9957F-1447-46B1-A84B-0FA94F37EAD1}"/>
                </a:ext>
              </a:extLst>
            </p:cNvPr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</a:t>
              </a:r>
              <a:r>
                <a:rPr lang="en-US"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5</a:t>
              </a:r>
              <a:endParaRPr lang="SimHei" altLang="SimHei" sz="2250" dirty="0"/>
            </a:p>
          </p:txBody>
        </p:sp>
      </p:grpSp>
      <p:sp>
        <p:nvSpPr>
          <p:cNvPr id="5" name="textbox 122">
            <a:extLst>
              <a:ext uri="{FF2B5EF4-FFF2-40B4-BE49-F238E27FC236}">
                <a16:creationId xmlns:a16="http://schemas.microsoft.com/office/drawing/2014/main" id="{0977330B-4A81-43EF-8E82-F4D42A057659}"/>
              </a:ext>
            </a:extLst>
          </p:cNvPr>
          <p:cNvSpPr/>
          <p:nvPr/>
        </p:nvSpPr>
        <p:spPr>
          <a:xfrm>
            <a:off x="1112796" y="473393"/>
            <a:ext cx="6989207" cy="13845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zh-CN" altLang="en-US" sz="100" dirty="0"/>
          </a:p>
          <a:p>
            <a:pPr marL="5715" eaLnBrk="0">
              <a:lnSpc>
                <a:spcPts val="2538"/>
              </a:lnSpc>
            </a:pP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下载</a:t>
            </a:r>
            <a:r>
              <a:rPr lang="en-US" altLang="zh-CN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《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动手学深度学习</a:t>
            </a:r>
            <a:r>
              <a:rPr lang="en-US" altLang="zh-CN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》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的全部代码</a:t>
            </a:r>
          </a:p>
          <a:p>
            <a:pPr marL="4763" eaLnBrk="0">
              <a:lnSpc>
                <a:spcPts val="3837"/>
              </a:lnSpc>
            </a:pPr>
            <a:r>
              <a:rPr lang="en-US" altLang="zh-CN" sz="1350" i="1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(1)</a:t>
            </a:r>
            <a:r>
              <a:rPr lang="zh-CN" altLang="en-US" sz="1350" i="1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在</a:t>
            </a:r>
            <a:r>
              <a:rPr lang="en-US" altLang="zh-CN" sz="1350" i="1" u="sng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https://zh-v2.d2l.ai/d2l-zh.zip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下载</a:t>
            </a: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d2l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包</a:t>
            </a: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d2l-zh.zip;</a:t>
            </a:r>
          </a:p>
          <a:p>
            <a:pPr marL="4763" eaLnBrk="0">
              <a:lnSpc>
                <a:spcPts val="3837"/>
              </a:lnSpc>
            </a:pP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(2)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解压后放在当前用户默认目录下即可，如：</a:t>
            </a: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C:\Users\Administrator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（用户名）文件下</a:t>
            </a:r>
            <a:endParaRPr lang="zh-CN" altLang="en-US" sz="375" dirty="0">
              <a:ln w="13063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8230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4A1B77-BF51-4081-A9D5-5E5FAB4BAE8A}"/>
              </a:ext>
            </a:extLst>
          </p:cNvPr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3" name="picture 128">
              <a:extLst>
                <a:ext uri="{FF2B5EF4-FFF2-40B4-BE49-F238E27FC236}">
                  <a16:creationId xmlns:a16="http://schemas.microsoft.com/office/drawing/2014/main" id="{2444C496-F273-4363-910A-D44DB79C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4" name="textbox 130">
              <a:extLst>
                <a:ext uri="{FF2B5EF4-FFF2-40B4-BE49-F238E27FC236}">
                  <a16:creationId xmlns:a16="http://schemas.microsoft.com/office/drawing/2014/main" id="{5ED9957F-1447-46B1-A84B-0FA94F37EAD1}"/>
                </a:ext>
              </a:extLst>
            </p:cNvPr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 smtClean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</a:t>
              </a:r>
              <a:r>
                <a:rPr lang="en-US"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6</a:t>
              </a:r>
              <a:endParaRPr lang="SimHei" altLang="SimHei" sz="2250" dirty="0"/>
            </a:p>
          </p:txBody>
        </p:sp>
      </p:grpSp>
      <p:sp>
        <p:nvSpPr>
          <p:cNvPr id="5" name="textbox 122">
            <a:extLst>
              <a:ext uri="{FF2B5EF4-FFF2-40B4-BE49-F238E27FC236}">
                <a16:creationId xmlns:a16="http://schemas.microsoft.com/office/drawing/2014/main" id="{0977330B-4A81-43EF-8E82-F4D42A057659}"/>
              </a:ext>
            </a:extLst>
          </p:cNvPr>
          <p:cNvSpPr/>
          <p:nvPr/>
        </p:nvSpPr>
        <p:spPr>
          <a:xfrm>
            <a:off x="1112796" y="473393"/>
            <a:ext cx="6989207" cy="13845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zh-CN" altLang="en-US" sz="100" dirty="0"/>
          </a:p>
          <a:p>
            <a:pPr marL="5715" eaLnBrk="0">
              <a:lnSpc>
                <a:spcPts val="2538"/>
              </a:lnSpc>
            </a:pP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手动将</a:t>
            </a:r>
            <a:r>
              <a:rPr lang="en-US" altLang="zh-CN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minconda3</a:t>
            </a: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路径添加进用户变量</a:t>
            </a:r>
            <a:r>
              <a:rPr lang="en-US" altLang="zh-CN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</a:t>
            </a:r>
            <a:r>
              <a:rPr lang="en-US" altLang="zh-CN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ath</a:t>
            </a: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方法</a:t>
            </a:r>
            <a:endParaRPr lang="zh-CN" altLang="en-US" sz="1350" spc="-8" dirty="0">
              <a:ln w="13072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3" y="1455420"/>
            <a:ext cx="947706" cy="1527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729" y="1165644"/>
            <a:ext cx="1929608" cy="24033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438" y="1165644"/>
            <a:ext cx="2279178" cy="2439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394" y="1062517"/>
            <a:ext cx="2397363" cy="25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4A1B77-BF51-4081-A9D5-5E5FAB4BAE8A}"/>
              </a:ext>
            </a:extLst>
          </p:cNvPr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3" name="picture 128">
              <a:extLst>
                <a:ext uri="{FF2B5EF4-FFF2-40B4-BE49-F238E27FC236}">
                  <a16:creationId xmlns:a16="http://schemas.microsoft.com/office/drawing/2014/main" id="{2444C496-F273-4363-910A-D44DB79C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4" name="textbox 130">
              <a:extLst>
                <a:ext uri="{FF2B5EF4-FFF2-40B4-BE49-F238E27FC236}">
                  <a16:creationId xmlns:a16="http://schemas.microsoft.com/office/drawing/2014/main" id="{5ED9957F-1447-46B1-A84B-0FA94F37EAD1}"/>
                </a:ext>
              </a:extLst>
            </p:cNvPr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 smtClean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</a:t>
              </a:r>
              <a:r>
                <a:rPr lang="en-US"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7</a:t>
              </a:r>
              <a:endParaRPr lang="SimHei" altLang="SimHei" sz="2250" dirty="0"/>
            </a:p>
          </p:txBody>
        </p:sp>
      </p:grpSp>
      <p:sp>
        <p:nvSpPr>
          <p:cNvPr id="5" name="textbox 122">
            <a:extLst>
              <a:ext uri="{FF2B5EF4-FFF2-40B4-BE49-F238E27FC236}">
                <a16:creationId xmlns:a16="http://schemas.microsoft.com/office/drawing/2014/main" id="{0977330B-4A81-43EF-8E82-F4D42A057659}"/>
              </a:ext>
            </a:extLst>
          </p:cNvPr>
          <p:cNvSpPr/>
          <p:nvPr/>
        </p:nvSpPr>
        <p:spPr>
          <a:xfrm>
            <a:off x="1112796" y="473393"/>
            <a:ext cx="6989207" cy="13845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zh-CN" altLang="en-US" sz="100" dirty="0"/>
          </a:p>
          <a:p>
            <a:pPr marL="5715" eaLnBrk="0">
              <a:lnSpc>
                <a:spcPts val="2538"/>
              </a:lnSpc>
            </a:pPr>
            <a:r>
              <a:rPr lang="en-US" altLang="zh-CN" sz="1350" spc="-8" dirty="0" err="1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Conda</a:t>
            </a: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环境安装成功后，如何基于</a:t>
            </a:r>
            <a:r>
              <a:rPr lang="en-US" altLang="zh-CN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base</a:t>
            </a: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环境创建属于自己的环境</a:t>
            </a:r>
            <a:endParaRPr lang="zh-CN" altLang="en-US" sz="1350" spc="-8" dirty="0">
              <a:ln w="13072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08" y="924687"/>
            <a:ext cx="3859096" cy="31061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66" y="1857895"/>
            <a:ext cx="3438525" cy="533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4266" y="2825393"/>
            <a:ext cx="368681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创建</a:t>
            </a: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Conda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环境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c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onda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create –name d2l 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python=3.9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-y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708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4A1B77-BF51-4081-A9D5-5E5FAB4BAE8A}"/>
              </a:ext>
            </a:extLst>
          </p:cNvPr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3" name="picture 128">
              <a:extLst>
                <a:ext uri="{FF2B5EF4-FFF2-40B4-BE49-F238E27FC236}">
                  <a16:creationId xmlns:a16="http://schemas.microsoft.com/office/drawing/2014/main" id="{2444C496-F273-4363-910A-D44DB79C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4" name="textbox 130">
              <a:extLst>
                <a:ext uri="{FF2B5EF4-FFF2-40B4-BE49-F238E27FC236}">
                  <a16:creationId xmlns:a16="http://schemas.microsoft.com/office/drawing/2014/main" id="{5ED9957F-1447-46B1-A84B-0FA94F37EAD1}"/>
                </a:ext>
              </a:extLst>
            </p:cNvPr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 smtClean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</a:t>
              </a:r>
              <a:r>
                <a:rPr lang="en-US"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8</a:t>
              </a:r>
              <a:endParaRPr lang="SimHei" altLang="SimHei" sz="2250" dirty="0"/>
            </a:p>
          </p:txBody>
        </p:sp>
      </p:grpSp>
      <p:sp>
        <p:nvSpPr>
          <p:cNvPr id="5" name="textbox 122">
            <a:extLst>
              <a:ext uri="{FF2B5EF4-FFF2-40B4-BE49-F238E27FC236}">
                <a16:creationId xmlns:a16="http://schemas.microsoft.com/office/drawing/2014/main" id="{0977330B-4A81-43EF-8E82-F4D42A057659}"/>
              </a:ext>
            </a:extLst>
          </p:cNvPr>
          <p:cNvSpPr/>
          <p:nvPr/>
        </p:nvSpPr>
        <p:spPr>
          <a:xfrm>
            <a:off x="1112796" y="473393"/>
            <a:ext cx="6989207" cy="13845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zh-CN" altLang="en-US" sz="100" dirty="0"/>
          </a:p>
          <a:p>
            <a:pPr marL="5715" eaLnBrk="0">
              <a:lnSpc>
                <a:spcPts val="2538"/>
              </a:lnSpc>
            </a:pP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查看是否有</a:t>
            </a:r>
            <a:r>
              <a:rPr lang="en-US" altLang="zh-CN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NVIDIA</a:t>
            </a: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显卡及其支持的最高</a:t>
            </a:r>
            <a:r>
              <a:rPr lang="en-US" altLang="zh-CN" sz="1350" spc="-8" dirty="0" err="1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cuda</a:t>
            </a: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版本</a:t>
            </a:r>
            <a:endParaRPr lang="zh-CN" altLang="en-US" sz="1350" spc="-8" dirty="0">
              <a:ln w="13072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</p:txBody>
      </p:sp>
      <p:pic>
        <p:nvPicPr>
          <p:cNvPr id="2050" name="Picture 2" descr="https://i-blog.csdnimg.cn/blog_migrate/5a1ea425aa4bf3f8d910908f4b261db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6" y="-6686443"/>
            <a:ext cx="1242060" cy="9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38" y="2103120"/>
            <a:ext cx="2823439" cy="20464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320" y="1597247"/>
            <a:ext cx="3980210" cy="22856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7695" y="4008120"/>
            <a:ext cx="798246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7"/>
              </a:rPr>
              <a:t>https://developer.nvidia.com</a:t>
            </a:r>
            <a:r>
              <a:rPr lang="en-US" dirty="0" smtClean="0">
                <a:hlinkClick r:id="rId7"/>
              </a:rPr>
              <a:t>/</a:t>
            </a:r>
            <a:r>
              <a:rPr lang="zh-CN" altLang="en-US" dirty="0" smtClean="0"/>
              <a:t>下载显卡支持的</a:t>
            </a:r>
            <a:r>
              <a:rPr lang="en-US" altLang="zh-CN" dirty="0" err="1" smtClean="0"/>
              <a:t>cuda</a:t>
            </a:r>
            <a:r>
              <a:rPr lang="zh-CN" altLang="en-US" dirty="0" smtClean="0"/>
              <a:t>版本；</a:t>
            </a:r>
            <a:endParaRPr lang="en-US" altLang="zh-CN" dirty="0" smtClean="0"/>
          </a:p>
          <a:p>
            <a:r>
              <a:rPr lang="zh-CN" altLang="en-US" dirty="0" smtClean="0"/>
              <a:t>安装完成后，打开</a:t>
            </a:r>
            <a:r>
              <a:rPr lang="zh-CN" altLang="en-US" dirty="0"/>
              <a:t>命令提示符（</a:t>
            </a:r>
            <a:r>
              <a:rPr lang="en-US" dirty="0" err="1"/>
              <a:t>cmd</a:t>
            </a:r>
            <a:r>
              <a:rPr lang="en-US" dirty="0" smtClean="0"/>
              <a:t>）</a:t>
            </a:r>
            <a:r>
              <a:rPr lang="zh-CN" altLang="en-US" dirty="0" smtClean="0"/>
              <a:t>，输入</a:t>
            </a:r>
            <a:r>
              <a:rPr lang="en-US" dirty="0" err="1"/>
              <a:t>nvcc</a:t>
            </a:r>
            <a:r>
              <a:rPr lang="en-US" dirty="0"/>
              <a:t> --version</a:t>
            </a:r>
            <a:r>
              <a:rPr lang="zh-CN" altLang="en-US" dirty="0" smtClean="0"/>
              <a:t>命令，</a:t>
            </a:r>
            <a:r>
              <a:rPr lang="zh-CN" altLang="en-US" dirty="0"/>
              <a:t>并查看输出结果。如果</a:t>
            </a:r>
            <a:r>
              <a:rPr lang="en-US" dirty="0"/>
              <a:t>CUDA</a:t>
            </a:r>
            <a:r>
              <a:rPr lang="zh-CN" altLang="en-US" dirty="0"/>
              <a:t>安装成功，你将看到</a:t>
            </a:r>
            <a:r>
              <a:rPr lang="en-US" dirty="0" err="1"/>
              <a:t>nvcc</a:t>
            </a:r>
            <a:r>
              <a:rPr lang="zh-CN" altLang="en-US" dirty="0"/>
              <a:t>的版本信息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kumimoji="0" lang="en-US" sz="1800" b="0" i="0" u="sng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sym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12796" y="924687"/>
            <a:ext cx="669770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/>
            <a:r>
              <a:rPr lang="en-US" u="sng" dirty="0">
                <a:hlinkClick r:id="rId8"/>
              </a:rPr>
              <a:t>https://jingyan.baidu.com/article/363872ecf07d652f4ba16fda.html</a:t>
            </a:r>
            <a:endParaRPr lang="en-US" u="sng" dirty="0"/>
          </a:p>
          <a:p>
            <a:pPr lvl="0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怎样安装与电脑显卡相对应的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NVIDIA CUDA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版本？</a:t>
            </a:r>
          </a:p>
        </p:txBody>
      </p:sp>
    </p:spTree>
    <p:extLst>
      <p:ext uri="{BB962C8B-B14F-4D97-AF65-F5344CB8AC3E}">
        <p14:creationId xmlns:p14="http://schemas.microsoft.com/office/powerpoint/2010/main" val="198566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4A1B77-BF51-4081-A9D5-5E5FAB4BAE8A}"/>
              </a:ext>
            </a:extLst>
          </p:cNvPr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3" name="picture 128">
              <a:extLst>
                <a:ext uri="{FF2B5EF4-FFF2-40B4-BE49-F238E27FC236}">
                  <a16:creationId xmlns:a16="http://schemas.microsoft.com/office/drawing/2014/main" id="{2444C496-F273-4363-910A-D44DB79C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4" name="textbox 130">
              <a:extLst>
                <a:ext uri="{FF2B5EF4-FFF2-40B4-BE49-F238E27FC236}">
                  <a16:creationId xmlns:a16="http://schemas.microsoft.com/office/drawing/2014/main" id="{5ED9957F-1447-46B1-A84B-0FA94F37EAD1}"/>
                </a:ext>
              </a:extLst>
            </p:cNvPr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 smtClean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</a:t>
              </a:r>
              <a:r>
                <a:rPr lang="en-US"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9</a:t>
              </a:r>
              <a:endParaRPr lang="SimHei" altLang="SimHei" sz="2250" dirty="0"/>
            </a:p>
          </p:txBody>
        </p:sp>
      </p:grpSp>
      <p:sp>
        <p:nvSpPr>
          <p:cNvPr id="5" name="textbox 122">
            <a:extLst>
              <a:ext uri="{FF2B5EF4-FFF2-40B4-BE49-F238E27FC236}">
                <a16:creationId xmlns:a16="http://schemas.microsoft.com/office/drawing/2014/main" id="{0977330B-4A81-43EF-8E82-F4D42A057659}"/>
              </a:ext>
            </a:extLst>
          </p:cNvPr>
          <p:cNvSpPr/>
          <p:nvPr/>
        </p:nvSpPr>
        <p:spPr>
          <a:xfrm>
            <a:off x="1112796" y="473393"/>
            <a:ext cx="6989207" cy="13845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zh-CN" altLang="en-US" sz="100" dirty="0"/>
          </a:p>
          <a:p>
            <a:pPr marL="5715" eaLnBrk="0">
              <a:lnSpc>
                <a:spcPts val="2538"/>
              </a:lnSpc>
            </a:pPr>
            <a:r>
              <a:rPr lang="en-US" altLang="zh-CN" sz="1350" spc="-8" dirty="0" err="1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Conda</a:t>
            </a:r>
            <a:r>
              <a:rPr lang="zh-CN" altLang="en-US" sz="1350" spc="-8" dirty="0" smtClean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换源方法</a:t>
            </a:r>
            <a:endParaRPr lang="zh-CN" altLang="en-US" sz="1350" spc="-8" dirty="0">
              <a:ln w="13072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</p:txBody>
      </p:sp>
      <p:pic>
        <p:nvPicPr>
          <p:cNvPr id="2050" name="Picture 2" descr="https://i-blog.csdnimg.cn/blog_migrate/5a1ea425aa4bf3f8d910908f4b261db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6" y="-6686443"/>
            <a:ext cx="1242060" cy="9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43414" b="52034"/>
          <a:stretch/>
        </p:blipFill>
        <p:spPr>
          <a:xfrm>
            <a:off x="1001515" y="816331"/>
            <a:ext cx="5974060" cy="216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1136246"/>
            <a:ext cx="4783201" cy="8297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15" y="2200833"/>
            <a:ext cx="3429000" cy="1702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5277" y="2074076"/>
            <a:ext cx="3193165" cy="20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C9CDE2-6FBD-4051-9A7B-858B8BFD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30" y="1531182"/>
            <a:ext cx="7731740" cy="148609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300" dirty="0"/>
              <a:t>配置实验环境（以</a:t>
            </a:r>
            <a:r>
              <a:rPr lang="en-US" altLang="zh-CN" sz="3300" dirty="0"/>
              <a:t>windows</a:t>
            </a:r>
            <a:r>
              <a:rPr lang="zh-CN" altLang="en-US" sz="3300" dirty="0"/>
              <a:t>为例）</a:t>
            </a:r>
            <a:endParaRPr lang="en-US" altLang="zh-CN" sz="3300" dirty="0"/>
          </a:p>
          <a:p>
            <a:endParaRPr lang="en-US" altLang="zh-CN" sz="3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300" u="sng" dirty="0" smtClean="0"/>
              <a:t>Tensor</a:t>
            </a:r>
            <a:r>
              <a:rPr lang="zh-CN" altLang="en-US" sz="3300" u="sng" dirty="0" smtClean="0"/>
              <a:t>基本操作（</a:t>
            </a:r>
            <a:r>
              <a:rPr lang="zh-CN" altLang="en-US" sz="3300" u="sng" dirty="0"/>
              <a:t>余下的实验中逐步学习）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2415FF2-79E0-4600-9D93-163BD2757E21}"/>
                  </a:ext>
                </a:extLst>
              </p14:cNvPr>
              <p14:cNvContentPartPr/>
              <p14:nvPr/>
            </p14:nvContentPartPr>
            <p14:xfrm>
              <a:off x="3285323" y="766518"/>
              <a:ext cx="135" cy="135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2415FF2-79E0-4600-9D93-163BD2757E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073" y="726018"/>
                <a:ext cx="40635" cy="8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54D2CEF-CC06-4C2A-B96A-004264F82333}"/>
                  </a:ext>
                </a:extLst>
              </p14:cNvPr>
              <p14:cNvContentPartPr/>
              <p14:nvPr/>
            </p14:nvContentPartPr>
            <p14:xfrm>
              <a:off x="2014973" y="1315428"/>
              <a:ext cx="4995" cy="6345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54D2CEF-CC06-4C2A-B96A-004264F823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5023" y="1215244"/>
                <a:ext cx="104895" cy="206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1068ABC-0A5E-4010-9754-03494A20AD76}"/>
                  </a:ext>
                </a:extLst>
              </p14:cNvPr>
              <p14:cNvContentPartPr/>
              <p14:nvPr/>
            </p14:nvContentPartPr>
            <p14:xfrm>
              <a:off x="1870118" y="1583268"/>
              <a:ext cx="135" cy="135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1068ABC-0A5E-4010-9754-03494A20AD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868" y="1542768"/>
                <a:ext cx="40635" cy="8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95738AB-849B-4F9F-8172-A11795B66ED3}"/>
                  </a:ext>
                </a:extLst>
              </p14:cNvPr>
              <p14:cNvContentPartPr/>
              <p14:nvPr/>
            </p14:nvContentPartPr>
            <p14:xfrm>
              <a:off x="2474918" y="1539663"/>
              <a:ext cx="135" cy="135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95738AB-849B-4F9F-8172-A11795B66E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4668" y="1499163"/>
                <a:ext cx="40635" cy="811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2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N-dimensional Array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Tensor</a:t>
            </a:r>
            <a:endParaRPr dirty="0"/>
          </a:p>
        </p:txBody>
      </p:sp>
      <p:sp>
        <p:nvSpPr>
          <p:cNvPr id="533" name="Rectangle"/>
          <p:cNvSpPr/>
          <p:nvPr/>
        </p:nvSpPr>
        <p:spPr>
          <a:xfrm>
            <a:off x="1419084" y="2310841"/>
            <a:ext cx="249594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4" name="Rectangle"/>
          <p:cNvSpPr/>
          <p:nvPr/>
        </p:nvSpPr>
        <p:spPr>
          <a:xfrm>
            <a:off x="3536744" y="2310841"/>
            <a:ext cx="1307383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5" name="Rectangle"/>
          <p:cNvSpPr/>
          <p:nvPr/>
        </p:nvSpPr>
        <p:spPr>
          <a:xfrm>
            <a:off x="6540877" y="2256364"/>
            <a:ext cx="1307383" cy="890923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6" name="0-d (scalar)"/>
          <p:cNvSpPr txBox="1"/>
          <p:nvPr/>
        </p:nvSpPr>
        <p:spPr>
          <a:xfrm>
            <a:off x="913836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0-d (</a:t>
            </a:r>
            <a:r>
              <a:rPr lang="ja-JP" altLang="en-US" dirty="0"/>
              <a:t>元素</a:t>
            </a:r>
            <a:r>
              <a:rPr dirty="0"/>
              <a:t>)</a:t>
            </a:r>
          </a:p>
        </p:txBody>
      </p:sp>
      <p:sp>
        <p:nvSpPr>
          <p:cNvPr id="537" name="1.0"/>
          <p:cNvSpPr txBox="1"/>
          <p:nvPr/>
        </p:nvSpPr>
        <p:spPr>
          <a:xfrm>
            <a:off x="1331764" y="3306250"/>
            <a:ext cx="378506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1.0</a:t>
            </a:r>
          </a:p>
        </p:txBody>
      </p:sp>
      <p:sp>
        <p:nvSpPr>
          <p:cNvPr id="538" name="A class label"/>
          <p:cNvSpPr txBox="1"/>
          <p:nvPr/>
        </p:nvSpPr>
        <p:spPr>
          <a:xfrm>
            <a:off x="915436" y="4005746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一个类标签</a:t>
            </a:r>
            <a:endParaRPr lang="ja-JP" altLang="en-US" dirty="0"/>
          </a:p>
        </p:txBody>
      </p:sp>
      <p:sp>
        <p:nvSpPr>
          <p:cNvPr id="539" name="1-d (vector)"/>
          <p:cNvSpPr txBox="1"/>
          <p:nvPr/>
        </p:nvSpPr>
        <p:spPr>
          <a:xfrm>
            <a:off x="3554029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1-d (</a:t>
            </a:r>
            <a:r>
              <a:rPr lang="ja-JP" altLang="en-US"/>
              <a:t>向量</a:t>
            </a:r>
            <a:r>
              <a:rPr dirty="0"/>
              <a:t>)</a:t>
            </a:r>
          </a:p>
        </p:txBody>
      </p:sp>
      <p:sp>
        <p:nvSpPr>
          <p:cNvPr id="540" name="[1.0, 2.7, 3.4]"/>
          <p:cNvSpPr txBox="1"/>
          <p:nvPr/>
        </p:nvSpPr>
        <p:spPr>
          <a:xfrm>
            <a:off x="3338135" y="3306250"/>
            <a:ext cx="1475965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[1.0, 2.7, 3.4]</a:t>
            </a:r>
          </a:p>
        </p:txBody>
      </p:sp>
      <p:sp>
        <p:nvSpPr>
          <p:cNvPr id="541" name="A feature vector"/>
          <p:cNvSpPr txBox="1"/>
          <p:nvPr/>
        </p:nvSpPr>
        <p:spPr>
          <a:xfrm>
            <a:off x="3382300" y="4005746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一个特征向量</a:t>
            </a:r>
            <a:endParaRPr lang="en-US" dirty="0"/>
          </a:p>
        </p:txBody>
      </p:sp>
      <p:sp>
        <p:nvSpPr>
          <p:cNvPr id="542" name="[[1.0, 2.7, 3.4]…"/>
          <p:cNvSpPr txBox="1"/>
          <p:nvPr/>
        </p:nvSpPr>
        <p:spPr>
          <a:xfrm>
            <a:off x="6365132" y="3306250"/>
            <a:ext cx="1658874" cy="688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[[1.0,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[4.3, 8.5, 0.2]]</a:t>
            </a:r>
          </a:p>
        </p:txBody>
      </p:sp>
      <p:sp>
        <p:nvSpPr>
          <p:cNvPr id="543" name="2-d (matrix)"/>
          <p:cNvSpPr txBox="1"/>
          <p:nvPr/>
        </p:nvSpPr>
        <p:spPr>
          <a:xfrm>
            <a:off x="6558274" y="1765117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2-d (</a:t>
            </a:r>
            <a:r>
              <a:rPr lang="ja-JP" altLang="en-US"/>
              <a:t>矩阵</a:t>
            </a:r>
            <a:r>
              <a:rPr dirty="0"/>
              <a:t>)</a:t>
            </a:r>
          </a:p>
        </p:txBody>
      </p:sp>
      <p:sp>
        <p:nvSpPr>
          <p:cNvPr id="544" name="A example-by-feature matrix"/>
          <p:cNvSpPr txBox="1"/>
          <p:nvPr/>
        </p:nvSpPr>
        <p:spPr>
          <a:xfrm>
            <a:off x="6216158" y="4151958"/>
            <a:ext cx="217711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endParaRPr dirty="0"/>
          </a:p>
        </p:txBody>
      </p:sp>
      <p:sp>
        <p:nvSpPr>
          <p:cNvPr id="545" name="N-dimensional array, short for ndarray, is the main data structure for machine learning and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21761" y="833350"/>
            <a:ext cx="8205305" cy="81891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Tensor</a:t>
            </a:r>
            <a:r>
              <a:rPr lang="ja-JP" altLang="en-US" dirty="0" smtClean="0"/>
              <a:t>是</a:t>
            </a:r>
            <a:r>
              <a:rPr lang="ja-JP" altLang="en-US" dirty="0"/>
              <a:t>存储和变换数据的主要工具</a:t>
            </a:r>
            <a:endParaRPr lang="en-US" altLang="ja-JP" dirty="0"/>
          </a:p>
          <a:p>
            <a:r>
              <a:rPr lang="en-US" altLang="zh-CN" dirty="0"/>
              <a:t>Tensor</a:t>
            </a:r>
            <a:r>
              <a:rPr lang="ja-JP" altLang="en-US" dirty="0" smtClean="0"/>
              <a:t>提供</a:t>
            </a:r>
            <a:r>
              <a:rPr lang="en-US" dirty="0"/>
              <a:t>GPU</a:t>
            </a:r>
            <a:r>
              <a:rPr lang="ja-JP" altLang="en-US" dirty="0"/>
              <a:t>计算和自动求梯度等更多功能，这些</a:t>
            </a:r>
            <a:r>
              <a:rPr lang="ja-JP" altLang="en-US" dirty="0" smtClean="0"/>
              <a:t>使</a:t>
            </a:r>
            <a:r>
              <a:rPr lang="zh-CN" altLang="en-US" dirty="0"/>
              <a:t>其</a:t>
            </a:r>
            <a:r>
              <a:rPr lang="ja-JP" altLang="en-US" dirty="0" smtClean="0"/>
              <a:t>更加</a:t>
            </a:r>
            <a:r>
              <a:rPr lang="ja-JP" altLang="en-US" dirty="0"/>
              <a:t>适合深度学习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3D555-BD1F-2D41-A741-43DCF5563956}"/>
              </a:ext>
            </a:extLst>
          </p:cNvPr>
          <p:cNvSpPr txBox="1"/>
          <p:nvPr/>
        </p:nvSpPr>
        <p:spPr>
          <a:xfrm>
            <a:off x="6455905" y="4061165"/>
            <a:ext cx="147732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一个特征矩阵</a:t>
            </a:r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1003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概要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en-US" sz="2352" b="1" dirty="0" err="1" smtClean="0"/>
              <a:t>Pytorch</a:t>
            </a:r>
            <a:r>
              <a:rPr lang="zh-CN" altLang="en-US" sz="2352" b="1" dirty="0" smtClean="0"/>
              <a:t>及</a:t>
            </a:r>
            <a:r>
              <a:rPr lang="en-US" altLang="zh-CN" sz="2352" b="1" dirty="0" smtClean="0"/>
              <a:t>Tensor</a:t>
            </a:r>
            <a:r>
              <a:rPr lang="zh-CN" altLang="en-US" sz="2352" b="1" dirty="0" smtClean="0"/>
              <a:t>操作</a:t>
            </a:r>
            <a:endParaRPr lang="en-US" altLang="zh-CN" sz="2352" b="1" dirty="0" smtClean="0"/>
          </a:p>
          <a:p>
            <a:pPr defTabSz="448055" hangingPunct="1">
              <a:buSzPct val="100000"/>
              <a:defRPr sz="2352"/>
            </a:pPr>
            <a:endParaRPr lang="en-US" sz="2352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ND Array Examples, co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Tensor</a:t>
            </a:r>
            <a:endParaRPr dirty="0"/>
          </a:p>
        </p:txBody>
      </p:sp>
      <p:grpSp>
        <p:nvGrpSpPr>
          <p:cNvPr id="551" name="Group"/>
          <p:cNvGrpSpPr/>
          <p:nvPr/>
        </p:nvGrpSpPr>
        <p:grpSpPr>
          <a:xfrm>
            <a:off x="954431" y="1224583"/>
            <a:ext cx="1178900" cy="943105"/>
            <a:chOff x="0" y="0"/>
            <a:chExt cx="1178898" cy="943103"/>
          </a:xfrm>
        </p:grpSpPr>
        <p:sp>
          <p:nvSpPr>
            <p:cNvPr id="548" name="Rectangle"/>
            <p:cNvSpPr/>
            <p:nvPr/>
          </p:nvSpPr>
          <p:spPr>
            <a:xfrm>
              <a:off x="4700" y="294684"/>
              <a:ext cx="965325" cy="648420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0" y="0"/>
              <a:ext cx="1178899" cy="29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7753" y="21552"/>
                  </a:lnTo>
                  <a:lnTo>
                    <a:pt x="21600" y="0"/>
                  </a:lnTo>
                  <a:lnTo>
                    <a:pt x="4611" y="7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>
                <a:satOff val="-37096"/>
                <a:lumOff val="3176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0" name="Shape"/>
            <p:cNvSpPr/>
            <p:nvPr/>
          </p:nvSpPr>
          <p:spPr>
            <a:xfrm>
              <a:off x="968502" y="523"/>
              <a:ext cx="208855" cy="94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6860"/>
                  </a:lnTo>
                  <a:lnTo>
                    <a:pt x="80" y="21600"/>
                  </a:lnTo>
                  <a:lnTo>
                    <a:pt x="21397" y="1389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52" name="3-d"/>
          <p:cNvSpPr txBox="1"/>
          <p:nvPr/>
        </p:nvSpPr>
        <p:spPr>
          <a:xfrm>
            <a:off x="1326611" y="767299"/>
            <a:ext cx="43454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3-d</a:t>
            </a:r>
          </a:p>
        </p:txBody>
      </p:sp>
      <p:sp>
        <p:nvSpPr>
          <p:cNvPr id="553" name="[[[0.1, 2.7, 3.4]…"/>
          <p:cNvSpPr txBox="1"/>
          <p:nvPr/>
        </p:nvSpPr>
        <p:spPr>
          <a:xfrm>
            <a:off x="622989" y="2346929"/>
            <a:ext cx="1841784" cy="129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[[[0.1,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[4.3, 8.5, 0.2]]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[[3.2, 5.7,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[5.4, 6.2, 3.2]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[4.1, 3.5, 6.2]]]</a:t>
            </a:r>
          </a:p>
        </p:txBody>
      </p:sp>
      <p:sp>
        <p:nvSpPr>
          <p:cNvPr id="554" name="A RGB image (width x height x channels)"/>
          <p:cNvSpPr txBox="1"/>
          <p:nvPr/>
        </p:nvSpPr>
        <p:spPr>
          <a:xfrm>
            <a:off x="843945" y="3786805"/>
            <a:ext cx="162082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一张</a:t>
            </a:r>
            <a:r>
              <a:rPr lang="en-US" dirty="0"/>
              <a:t>RGB</a:t>
            </a:r>
            <a:r>
              <a:rPr lang="ja-JP" altLang="en-US"/>
              <a:t>图像</a:t>
            </a:r>
          </a:p>
          <a:p>
            <a:r>
              <a:rPr dirty="0"/>
              <a:t>(</a:t>
            </a:r>
            <a:r>
              <a:rPr lang="ja-JP" altLang="en-US"/>
              <a:t>长</a:t>
            </a:r>
            <a:r>
              <a:rPr dirty="0"/>
              <a:t> x </a:t>
            </a:r>
            <a:r>
              <a:rPr lang="ja-JP" altLang="en-US"/>
              <a:t>宽</a:t>
            </a:r>
            <a:r>
              <a:rPr dirty="0"/>
              <a:t> x </a:t>
            </a:r>
            <a:r>
              <a:rPr lang="ja-JP" altLang="en-US"/>
              <a:t>高</a:t>
            </a:r>
            <a:r>
              <a:rPr dirty="0"/>
              <a:t>)</a:t>
            </a:r>
          </a:p>
        </p:txBody>
      </p:sp>
      <p:sp>
        <p:nvSpPr>
          <p:cNvPr id="555" name="4-d"/>
          <p:cNvSpPr txBox="1"/>
          <p:nvPr/>
        </p:nvSpPr>
        <p:spPr>
          <a:xfrm>
            <a:off x="4077741" y="767299"/>
            <a:ext cx="43453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4-d</a:t>
            </a:r>
          </a:p>
        </p:txBody>
      </p:sp>
      <p:grpSp>
        <p:nvGrpSpPr>
          <p:cNvPr id="572" name="Group"/>
          <p:cNvGrpSpPr/>
          <p:nvPr/>
        </p:nvGrpSpPr>
        <p:grpSpPr>
          <a:xfrm>
            <a:off x="3484597" y="1224583"/>
            <a:ext cx="1620828" cy="276540"/>
            <a:chOff x="0" y="0"/>
            <a:chExt cx="1620826" cy="276538"/>
          </a:xfrm>
        </p:grpSpPr>
        <p:grpSp>
          <p:nvGrpSpPr>
            <p:cNvPr id="559" name="Group"/>
            <p:cNvGrpSpPr/>
            <p:nvPr/>
          </p:nvGrpSpPr>
          <p:grpSpPr>
            <a:xfrm>
              <a:off x="0" y="0"/>
              <a:ext cx="345680" cy="276539"/>
              <a:chOff x="0" y="0"/>
              <a:chExt cx="345679" cy="276538"/>
            </a:xfrm>
          </p:grpSpPr>
          <p:sp>
            <p:nvSpPr>
              <p:cNvPr id="556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7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8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3" name="Group"/>
            <p:cNvGrpSpPr/>
            <p:nvPr/>
          </p:nvGrpSpPr>
          <p:grpSpPr>
            <a:xfrm>
              <a:off x="425049" y="0"/>
              <a:ext cx="345680" cy="276539"/>
              <a:chOff x="0" y="0"/>
              <a:chExt cx="345679" cy="276538"/>
            </a:xfrm>
          </p:grpSpPr>
          <p:sp>
            <p:nvSpPr>
              <p:cNvPr id="560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1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2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7" name="Group"/>
            <p:cNvGrpSpPr/>
            <p:nvPr/>
          </p:nvGrpSpPr>
          <p:grpSpPr>
            <a:xfrm>
              <a:off x="850098" y="0"/>
              <a:ext cx="345680" cy="276539"/>
              <a:chOff x="0" y="0"/>
              <a:chExt cx="345679" cy="276538"/>
            </a:xfrm>
          </p:grpSpPr>
          <p:sp>
            <p:nvSpPr>
              <p:cNvPr id="564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71" name="Group"/>
            <p:cNvGrpSpPr/>
            <p:nvPr/>
          </p:nvGrpSpPr>
          <p:grpSpPr>
            <a:xfrm>
              <a:off x="1275147" y="0"/>
              <a:ext cx="345680" cy="276539"/>
              <a:chOff x="0" y="0"/>
              <a:chExt cx="345679" cy="276538"/>
            </a:xfrm>
          </p:grpSpPr>
          <p:sp>
            <p:nvSpPr>
              <p:cNvPr id="568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9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0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573" name="[[[[. . .…"/>
          <p:cNvSpPr txBox="1"/>
          <p:nvPr/>
        </p:nvSpPr>
        <p:spPr>
          <a:xfrm>
            <a:off x="3648483" y="1858392"/>
            <a:ext cx="1293055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574" name="A batch of RGB images (batch-size x width x height x channels)"/>
          <p:cNvSpPr txBox="1"/>
          <p:nvPr/>
        </p:nvSpPr>
        <p:spPr>
          <a:xfrm>
            <a:off x="3613999" y="3737659"/>
            <a:ext cx="162082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一组</a:t>
            </a:r>
            <a:r>
              <a:rPr lang="en-US" dirty="0"/>
              <a:t>RGB</a:t>
            </a:r>
            <a:r>
              <a:rPr lang="ja-JP" altLang="en-US"/>
              <a:t>图像</a:t>
            </a:r>
          </a:p>
          <a:p>
            <a:r>
              <a:rPr lang="en-US" altLang="ja-JP" dirty="0"/>
              <a:t>(</a:t>
            </a:r>
            <a:r>
              <a:rPr lang="ja-JP" altLang="en-US"/>
              <a:t>批量</a:t>
            </a:r>
            <a:r>
              <a:rPr lang="zh-CN" altLang="en-US" dirty="0"/>
              <a:t>大小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长 </a:t>
            </a:r>
            <a:r>
              <a:rPr lang="en-US" dirty="0"/>
              <a:t>x </a:t>
            </a:r>
            <a:r>
              <a:rPr lang="ja-JP" altLang="en-US"/>
              <a:t>宽 </a:t>
            </a:r>
            <a:r>
              <a:rPr lang="en-US" dirty="0"/>
              <a:t>x </a:t>
            </a:r>
            <a:r>
              <a:rPr lang="ja-JP" altLang="en-US"/>
              <a:t>高</a:t>
            </a:r>
            <a:r>
              <a:rPr lang="en-US" altLang="ja-JP" dirty="0"/>
              <a:t>)</a:t>
            </a:r>
          </a:p>
        </p:txBody>
      </p:sp>
      <p:sp>
        <p:nvSpPr>
          <p:cNvPr id="575" name="5-d"/>
          <p:cNvSpPr txBox="1"/>
          <p:nvPr/>
        </p:nvSpPr>
        <p:spPr>
          <a:xfrm>
            <a:off x="6977076" y="793645"/>
            <a:ext cx="4345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5-d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6216289" y="1280311"/>
            <a:ext cx="1620827" cy="1074804"/>
            <a:chOff x="0" y="0"/>
            <a:chExt cx="1620826" cy="1074802"/>
          </a:xfrm>
        </p:grpSpPr>
        <p:grpSp>
          <p:nvGrpSpPr>
            <p:cNvPr id="592" name="Group"/>
            <p:cNvGrpSpPr/>
            <p:nvPr/>
          </p:nvGrpSpPr>
          <p:grpSpPr>
            <a:xfrm>
              <a:off x="0" y="0"/>
              <a:ext cx="1620827" cy="276539"/>
              <a:chOff x="0" y="0"/>
              <a:chExt cx="1620826" cy="276538"/>
            </a:xfrm>
          </p:grpSpPr>
          <p:grpSp>
            <p:nvGrpSpPr>
              <p:cNvPr id="579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76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7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8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3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8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7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58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58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09" name="Group"/>
            <p:cNvGrpSpPr/>
            <p:nvPr/>
          </p:nvGrpSpPr>
          <p:grpSpPr>
            <a:xfrm>
              <a:off x="0" y="399131"/>
              <a:ext cx="1620827" cy="276540"/>
              <a:chOff x="0" y="0"/>
              <a:chExt cx="1620826" cy="276538"/>
            </a:xfrm>
          </p:grpSpPr>
          <p:grpSp>
            <p:nvGrpSpPr>
              <p:cNvPr id="596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93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4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5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0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97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8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9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4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01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2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3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8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05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6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7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26" name="Group"/>
            <p:cNvGrpSpPr/>
            <p:nvPr/>
          </p:nvGrpSpPr>
          <p:grpSpPr>
            <a:xfrm>
              <a:off x="0" y="798263"/>
              <a:ext cx="1620827" cy="276540"/>
              <a:chOff x="0" y="0"/>
              <a:chExt cx="1620826" cy="276538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61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17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61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1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1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5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22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3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4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628" name="[[[[. . .…"/>
          <p:cNvSpPr txBox="1"/>
          <p:nvPr/>
        </p:nvSpPr>
        <p:spPr>
          <a:xfrm>
            <a:off x="6308903" y="2550129"/>
            <a:ext cx="1293054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629" name="A batch of videos (batch-size x time x width x height x channels)"/>
          <p:cNvSpPr txBox="1"/>
          <p:nvPr/>
        </p:nvSpPr>
        <p:spPr>
          <a:xfrm>
            <a:off x="6208249" y="3737659"/>
            <a:ext cx="227408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一组</a:t>
            </a:r>
            <a:r>
              <a:rPr lang="en-US" dirty="0"/>
              <a:t>RGB</a:t>
            </a:r>
            <a:r>
              <a:rPr lang="ja-JP" altLang="en-US"/>
              <a:t>视频</a:t>
            </a:r>
          </a:p>
          <a:p>
            <a:r>
              <a:rPr lang="en-US" altLang="ja-JP" dirty="0"/>
              <a:t>(</a:t>
            </a:r>
            <a:r>
              <a:rPr lang="ja-JP" altLang="en-US"/>
              <a:t>批量</a:t>
            </a:r>
            <a:r>
              <a:rPr lang="zh-CN" altLang="en-US" dirty="0"/>
              <a:t>大小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时间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长 </a:t>
            </a:r>
            <a:r>
              <a:rPr lang="en-US" dirty="0"/>
              <a:t>x </a:t>
            </a:r>
            <a:r>
              <a:rPr lang="ja-JP" altLang="en-US"/>
              <a:t>宽 </a:t>
            </a:r>
            <a:r>
              <a:rPr lang="en-US" dirty="0"/>
              <a:t>x </a:t>
            </a:r>
            <a:r>
              <a:rPr lang="ja-JP" altLang="en-US"/>
              <a:t>高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290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Access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元素索引</a:t>
            </a:r>
            <a:endParaRPr dirty="0"/>
          </a:p>
        </p:txBody>
      </p:sp>
      <p:grpSp>
        <p:nvGrpSpPr>
          <p:cNvPr id="643" name="Group"/>
          <p:cNvGrpSpPr/>
          <p:nvPr/>
        </p:nvGrpSpPr>
        <p:grpSpPr>
          <a:xfrm>
            <a:off x="674488" y="1494588"/>
            <a:ext cx="1751748" cy="1397358"/>
            <a:chOff x="0" y="0"/>
            <a:chExt cx="1751746" cy="1397356"/>
          </a:xfrm>
        </p:grpSpPr>
        <p:sp>
          <p:nvSpPr>
            <p:cNvPr id="640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1  2  3  4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5  6  7  8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9 10 11 12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13 14 15 16</a:t>
              </a:r>
            </a:p>
          </p:txBody>
        </p:sp>
        <p:sp>
          <p:nvSpPr>
            <p:cNvPr id="641" name="0  1  2  3"/>
            <p:cNvSpPr txBox="1"/>
            <p:nvPr/>
          </p:nvSpPr>
          <p:spPr>
            <a:xfrm>
              <a:off x="397825" y="0"/>
              <a:ext cx="10797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 0  1  2  3</a:t>
              </a:r>
            </a:p>
          </p:txBody>
        </p:sp>
        <p:sp>
          <p:nvSpPr>
            <p:cNvPr id="642" name="0  1  2  3"/>
            <p:cNvSpPr txBox="1"/>
            <p:nvPr/>
          </p:nvSpPr>
          <p:spPr>
            <a:xfrm>
              <a:off x="0" y="336420"/>
              <a:ext cx="350669" cy="954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0  1  2  3</a:t>
              </a:r>
            </a:p>
          </p:txBody>
        </p:sp>
      </p:grpSp>
      <p:sp>
        <p:nvSpPr>
          <p:cNvPr id="644" name="Rectangle"/>
          <p:cNvSpPr/>
          <p:nvPr/>
        </p:nvSpPr>
        <p:spPr>
          <a:xfrm>
            <a:off x="1730253" y="2105797"/>
            <a:ext cx="330256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 sz="4000"/>
          </a:p>
        </p:txBody>
      </p:sp>
      <p:sp>
        <p:nvSpPr>
          <p:cNvPr id="645" name="An element: [1, 2]"/>
          <p:cNvSpPr txBox="1"/>
          <p:nvPr/>
        </p:nvSpPr>
        <p:spPr>
          <a:xfrm>
            <a:off x="701317" y="1052096"/>
            <a:ext cx="165686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一个元素</a:t>
            </a:r>
            <a:r>
              <a:rPr dirty="0"/>
              <a:t>: [1, 2]</a:t>
            </a:r>
          </a:p>
        </p:txBody>
      </p:sp>
      <p:sp>
        <p:nvSpPr>
          <p:cNvPr id="646" name="A row: [1, :]"/>
          <p:cNvSpPr txBox="1"/>
          <p:nvPr/>
        </p:nvSpPr>
        <p:spPr>
          <a:xfrm>
            <a:off x="3591663" y="1052096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一行</a:t>
            </a:r>
            <a:r>
              <a:rPr dirty="0"/>
              <a:t>: [1, :]</a:t>
            </a:r>
          </a:p>
        </p:txBody>
      </p:sp>
      <p:grpSp>
        <p:nvGrpSpPr>
          <p:cNvPr id="650" name="Group"/>
          <p:cNvGrpSpPr/>
          <p:nvPr/>
        </p:nvGrpSpPr>
        <p:grpSpPr>
          <a:xfrm>
            <a:off x="3114610" y="1532688"/>
            <a:ext cx="1751748" cy="1397358"/>
            <a:chOff x="0" y="0"/>
            <a:chExt cx="1751746" cy="1397356"/>
          </a:xfrm>
        </p:grpSpPr>
        <p:sp>
          <p:nvSpPr>
            <p:cNvPr id="647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1  2  3  4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5  6  7  8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9 10 11 12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13 14 15 16</a:t>
              </a:r>
            </a:p>
          </p:txBody>
        </p:sp>
        <p:sp>
          <p:nvSpPr>
            <p:cNvPr id="648" name="0  1  2  3"/>
            <p:cNvSpPr txBox="1"/>
            <p:nvPr/>
          </p:nvSpPr>
          <p:spPr>
            <a:xfrm>
              <a:off x="397825" y="0"/>
              <a:ext cx="10797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 0  1  2  3</a:t>
              </a:r>
            </a:p>
          </p:txBody>
        </p:sp>
        <p:sp>
          <p:nvSpPr>
            <p:cNvPr id="649" name="0  1  2  3"/>
            <p:cNvSpPr txBox="1"/>
            <p:nvPr/>
          </p:nvSpPr>
          <p:spPr>
            <a:xfrm>
              <a:off x="0" y="336420"/>
              <a:ext cx="350669" cy="954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0  1  2  3</a:t>
              </a:r>
            </a:p>
          </p:txBody>
        </p:sp>
      </p:grpSp>
      <p:sp>
        <p:nvSpPr>
          <p:cNvPr id="651" name="Rectangle"/>
          <p:cNvSpPr/>
          <p:nvPr/>
        </p:nvSpPr>
        <p:spPr>
          <a:xfrm>
            <a:off x="3591451" y="2143897"/>
            <a:ext cx="1222188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 sz="4000"/>
          </a:p>
        </p:txBody>
      </p:sp>
      <p:sp>
        <p:nvSpPr>
          <p:cNvPr id="652" name="A column: [1, :]"/>
          <p:cNvSpPr txBox="1"/>
          <p:nvPr/>
        </p:nvSpPr>
        <p:spPr>
          <a:xfrm>
            <a:off x="6384810" y="971757"/>
            <a:ext cx="12336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 dirty="0"/>
              <a:t>一列</a:t>
            </a:r>
            <a:r>
              <a:rPr dirty="0"/>
              <a:t>: </a:t>
            </a:r>
            <a:r>
              <a:rPr dirty="0" smtClean="0"/>
              <a:t>[: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dirty="0" smtClean="0"/>
              <a:t>]</a:t>
            </a:r>
            <a:endParaRPr dirty="0"/>
          </a:p>
        </p:txBody>
      </p:sp>
      <p:grpSp>
        <p:nvGrpSpPr>
          <p:cNvPr id="656" name="Group"/>
          <p:cNvGrpSpPr/>
          <p:nvPr/>
        </p:nvGrpSpPr>
        <p:grpSpPr>
          <a:xfrm>
            <a:off x="5907756" y="1452351"/>
            <a:ext cx="1751748" cy="1397357"/>
            <a:chOff x="0" y="0"/>
            <a:chExt cx="1751746" cy="1397356"/>
          </a:xfrm>
        </p:grpSpPr>
        <p:sp>
          <p:nvSpPr>
            <p:cNvPr id="65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1  2  3  4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5  6  7  8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9 10 11 12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13 14 15 16</a:t>
              </a:r>
            </a:p>
          </p:txBody>
        </p:sp>
        <p:sp>
          <p:nvSpPr>
            <p:cNvPr id="654" name="0  1  2  3"/>
            <p:cNvSpPr txBox="1"/>
            <p:nvPr/>
          </p:nvSpPr>
          <p:spPr>
            <a:xfrm>
              <a:off x="397825" y="0"/>
              <a:ext cx="10797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 0  1  2  3</a:t>
              </a:r>
            </a:p>
          </p:txBody>
        </p:sp>
        <p:sp>
          <p:nvSpPr>
            <p:cNvPr id="655" name="0  1  2  3"/>
            <p:cNvSpPr txBox="1"/>
            <p:nvPr/>
          </p:nvSpPr>
          <p:spPr>
            <a:xfrm>
              <a:off x="0" y="336420"/>
              <a:ext cx="350669" cy="954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0  1  2  3</a:t>
              </a:r>
            </a:p>
          </p:txBody>
        </p:sp>
      </p:grpSp>
      <p:sp>
        <p:nvSpPr>
          <p:cNvPr id="657" name="Rectangle"/>
          <p:cNvSpPr/>
          <p:nvPr/>
        </p:nvSpPr>
        <p:spPr>
          <a:xfrm>
            <a:off x="6955391" y="1819757"/>
            <a:ext cx="297197" cy="9966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 sz="4000"/>
          </a:p>
        </p:txBody>
      </p:sp>
      <p:grpSp>
        <p:nvGrpSpPr>
          <p:cNvPr id="661" name="Group"/>
          <p:cNvGrpSpPr/>
          <p:nvPr/>
        </p:nvGrpSpPr>
        <p:grpSpPr>
          <a:xfrm>
            <a:off x="2710858" y="3059976"/>
            <a:ext cx="1751748" cy="1397357"/>
            <a:chOff x="0" y="0"/>
            <a:chExt cx="1751746" cy="1397356"/>
          </a:xfrm>
        </p:grpSpPr>
        <p:sp>
          <p:nvSpPr>
            <p:cNvPr id="658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 dirty="0"/>
                <a:t> 1  2  3  4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 dirty="0"/>
                <a:t> 5  6  7  8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 dirty="0"/>
                <a:t> 9 10 11 12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 dirty="0"/>
                <a:t>13 14 15 16</a:t>
              </a:r>
            </a:p>
          </p:txBody>
        </p:sp>
        <p:sp>
          <p:nvSpPr>
            <p:cNvPr id="659" name="0  1  2  3"/>
            <p:cNvSpPr txBox="1"/>
            <p:nvPr/>
          </p:nvSpPr>
          <p:spPr>
            <a:xfrm>
              <a:off x="397825" y="0"/>
              <a:ext cx="10797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 0  1  2  3</a:t>
              </a:r>
            </a:p>
          </p:txBody>
        </p:sp>
        <p:sp>
          <p:nvSpPr>
            <p:cNvPr id="660" name="0  1  2  3"/>
            <p:cNvSpPr txBox="1"/>
            <p:nvPr/>
          </p:nvSpPr>
          <p:spPr>
            <a:xfrm>
              <a:off x="0" y="336420"/>
              <a:ext cx="350669" cy="954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0  1  2  3</a:t>
              </a:r>
            </a:p>
          </p:txBody>
        </p:sp>
      </p:grpSp>
      <p:sp>
        <p:nvSpPr>
          <p:cNvPr id="662" name="Rectangle"/>
          <p:cNvSpPr/>
          <p:nvPr/>
        </p:nvSpPr>
        <p:spPr>
          <a:xfrm>
            <a:off x="3442271" y="3656184"/>
            <a:ext cx="663300" cy="53958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 sz="4000"/>
          </a:p>
        </p:txBody>
      </p:sp>
      <p:grpSp>
        <p:nvGrpSpPr>
          <p:cNvPr id="666" name="Group"/>
          <p:cNvGrpSpPr/>
          <p:nvPr/>
        </p:nvGrpSpPr>
        <p:grpSpPr>
          <a:xfrm>
            <a:off x="5282066" y="3135140"/>
            <a:ext cx="1751748" cy="1397358"/>
            <a:chOff x="0" y="0"/>
            <a:chExt cx="1751746" cy="1397356"/>
          </a:xfrm>
        </p:grpSpPr>
        <p:sp>
          <p:nvSpPr>
            <p:cNvPr id="66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1  2  3  4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5  6  7  8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 9 10 11 12</a:t>
              </a:r>
            </a:p>
            <a:p>
              <a:pPr algn="ctr" defTabSz="584207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1400"/>
                <a:t>13 14 15 16</a:t>
              </a:r>
            </a:p>
          </p:txBody>
        </p:sp>
        <p:sp>
          <p:nvSpPr>
            <p:cNvPr id="664" name="0  1  2  3"/>
            <p:cNvSpPr txBox="1"/>
            <p:nvPr/>
          </p:nvSpPr>
          <p:spPr>
            <a:xfrm>
              <a:off x="397825" y="0"/>
              <a:ext cx="10797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 0  1  2  3</a:t>
              </a:r>
            </a:p>
          </p:txBody>
        </p:sp>
        <p:sp>
          <p:nvSpPr>
            <p:cNvPr id="665" name="0  1  2  3"/>
            <p:cNvSpPr txBox="1"/>
            <p:nvPr/>
          </p:nvSpPr>
          <p:spPr>
            <a:xfrm>
              <a:off x="0" y="336420"/>
              <a:ext cx="350669" cy="954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/>
                <a:t>0  1  2  3</a:t>
              </a:r>
            </a:p>
          </p:txBody>
        </p:sp>
      </p:grpSp>
      <p:sp>
        <p:nvSpPr>
          <p:cNvPr id="667" name="Rectangle"/>
          <p:cNvSpPr/>
          <p:nvPr/>
        </p:nvSpPr>
        <p:spPr>
          <a:xfrm>
            <a:off x="5727819" y="3529184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 sz="4000"/>
          </a:p>
        </p:txBody>
      </p:sp>
      <p:sp>
        <p:nvSpPr>
          <p:cNvPr id="668" name="Rectangle"/>
          <p:cNvSpPr/>
          <p:nvPr/>
        </p:nvSpPr>
        <p:spPr>
          <a:xfrm>
            <a:off x="5727819" y="3980149"/>
            <a:ext cx="297197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 sz="4000"/>
          </a:p>
        </p:txBody>
      </p:sp>
      <p:sp>
        <p:nvSpPr>
          <p:cNvPr id="669" name="Rectangle"/>
          <p:cNvSpPr/>
          <p:nvPr/>
        </p:nvSpPr>
        <p:spPr>
          <a:xfrm>
            <a:off x="6328586" y="35164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 sz="4000"/>
          </a:p>
        </p:txBody>
      </p:sp>
      <p:sp>
        <p:nvSpPr>
          <p:cNvPr id="670" name="Rectangle"/>
          <p:cNvSpPr/>
          <p:nvPr/>
        </p:nvSpPr>
        <p:spPr>
          <a:xfrm>
            <a:off x="6328586" y="3986384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916002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sp>
        <p:nvSpPr>
          <p:cNvPr id="122" name="textbox 122"/>
          <p:cNvSpPr/>
          <p:nvPr/>
        </p:nvSpPr>
        <p:spPr>
          <a:xfrm>
            <a:off x="1112796" y="473392"/>
            <a:ext cx="6989207" cy="191928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11906" eaLnBrk="0">
              <a:lnSpc>
                <a:spcPct val="83000"/>
              </a:lnSpc>
            </a:pPr>
            <a:r>
              <a:rPr sz="2250" spc="-4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PyTorch基本使用</a:t>
            </a:r>
            <a:endParaRPr lang="SimHei" altLang="SimHei" sz="2250" dirty="0"/>
          </a:p>
          <a:p>
            <a:pPr marL="5715" eaLnBrk="0">
              <a:lnSpc>
                <a:spcPts val="2538"/>
              </a:lnSpc>
            </a:pPr>
            <a:r>
              <a:rPr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1、张量Tensors</a:t>
            </a:r>
            <a:endParaRPr lang="SimHei" altLang="SimHei" sz="1350" dirty="0"/>
          </a:p>
          <a:p>
            <a:pPr algn="l" rtl="0" eaLnBrk="0">
              <a:lnSpc>
                <a:spcPct val="134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34000"/>
              </a:lnSpc>
              <a:tabLst/>
            </a:pPr>
            <a:endParaRPr lang="Arial" altLang="Arial" sz="375" dirty="0"/>
          </a:p>
          <a:p>
            <a:pPr algn="r" eaLnBrk="0">
              <a:lnSpc>
                <a:spcPct val="84000"/>
              </a:lnSpc>
              <a:spcBef>
                <a:spcPts val="405"/>
              </a:spcBef>
            </a:pPr>
            <a:r>
              <a:rPr sz="1350" spc="23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在数学里，张量是一种几何实体，或者说广义上的“数量”。张量概念包括标量、向</a:t>
            </a:r>
            <a:r>
              <a:rPr sz="1350" spc="19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量</a:t>
            </a:r>
            <a:endParaRPr lang="SimHei" altLang="SimHei" sz="1350" dirty="0"/>
          </a:p>
          <a:p>
            <a:pPr marL="4763" eaLnBrk="0">
              <a:lnSpc>
                <a:spcPts val="2430"/>
              </a:lnSpc>
            </a:pPr>
            <a:r>
              <a:rPr sz="135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和线性算子。张量可以</a:t>
            </a:r>
            <a:r>
              <a:rPr sz="1350" spc="-4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用坐标系统来表达，记作标量的数组</a:t>
            </a:r>
            <a:r>
              <a:rPr sz="1350" spc="-4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endParaRPr lang="en-US" sz="1350" dirty="0"/>
          </a:p>
          <a:p>
            <a:pPr marL="4763" eaLnBrk="0">
              <a:lnSpc>
                <a:spcPts val="2430"/>
              </a:lnSpc>
            </a:pPr>
            <a:r>
              <a:rPr lang="en-US" sz="13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	</a:t>
            </a:r>
            <a:r>
              <a:rPr sz="135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Tensor</a:t>
            </a:r>
            <a:r>
              <a:rPr sz="1350" spc="34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是一种包含单一数据类型元素的多</a:t>
            </a:r>
            <a:r>
              <a:rPr sz="1350" spc="3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维矩阵</a:t>
            </a:r>
            <a:r>
              <a:rPr sz="135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</a:t>
            </a:r>
            <a:r>
              <a:rPr lang="zh-CN" altLang="en-US" sz="135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其可以在</a:t>
            </a:r>
            <a:r>
              <a:rPr lang="en-US" altLang="zh-CN" sz="135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CPU</a:t>
            </a:r>
            <a:r>
              <a:rPr lang="zh-CN" altLang="en-US" sz="135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上进行运算；特别地，它</a:t>
            </a:r>
            <a:r>
              <a:rPr lang="zh-CN" altLang="en-US" sz="1350" spc="-4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还可以支持在</a:t>
            </a:r>
            <a:r>
              <a:rPr lang="en-US" sz="1350" spc="-4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GPU</a:t>
            </a:r>
            <a:r>
              <a:rPr lang="zh-CN" altLang="en-US" sz="1350" spc="-4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上使用来加速计算（非必须，选择性地） 。</a:t>
            </a:r>
            <a:endParaRPr lang="zh-CN" altLang="en-US" sz="1350" dirty="0"/>
          </a:p>
        </p:txBody>
      </p:sp>
      <p:pic>
        <p:nvPicPr>
          <p:cNvPr id="124" name="picture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164966" y="2535174"/>
            <a:ext cx="4273106" cy="2522029"/>
          </a:xfrm>
          <a:prstGeom prst="rect">
            <a:avLst/>
          </a:prstGeom>
        </p:spPr>
      </p:pic>
      <p:sp>
        <p:nvSpPr>
          <p:cNvPr id="126" name="textbox 126"/>
          <p:cNvSpPr/>
          <p:nvPr/>
        </p:nvSpPr>
        <p:spPr>
          <a:xfrm>
            <a:off x="1110053" y="3351730"/>
            <a:ext cx="1976914" cy="820817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625"/>
              </a:lnSpc>
              <a:tabLst/>
            </a:pPr>
            <a:endParaRPr lang="Arial" altLang="Arial" sz="100" dirty="0"/>
          </a:p>
          <a:p>
            <a:pPr marL="7382" eaLnBrk="0">
              <a:lnSpc>
                <a:spcPct val="83000"/>
              </a:lnSpc>
            </a:pPr>
            <a:r>
              <a:rPr sz="1350" spc="-3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Torch 定 义 了 七 种 C</a:t>
            </a:r>
            <a:r>
              <a:rPr sz="1350" spc="-4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PU</a:t>
            </a:r>
            <a:endParaRPr lang="SimHei" altLang="SimHei" sz="1350" dirty="0"/>
          </a:p>
          <a:p>
            <a:pPr marL="4763" eaLnBrk="0">
              <a:lnSpc>
                <a:spcPct val="155000"/>
              </a:lnSpc>
              <a:spcBef>
                <a:spcPts val="15"/>
              </a:spcBef>
            </a:pPr>
            <a:r>
              <a:rPr sz="135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tensor</a:t>
            </a:r>
            <a:r>
              <a:rPr sz="1350" spc="-127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类</a:t>
            </a:r>
            <a:r>
              <a:rPr sz="1350" spc="-146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型</a:t>
            </a:r>
            <a:r>
              <a:rPr sz="1350" spc="-16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和</a:t>
            </a:r>
            <a:r>
              <a:rPr sz="1350" spc="-173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八</a:t>
            </a:r>
            <a:r>
              <a:rPr sz="1350" spc="-173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种</a:t>
            </a:r>
            <a:r>
              <a:rPr sz="1350" spc="-176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34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GPU</a:t>
            </a:r>
            <a:r>
              <a:rPr sz="13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tensor类型</a:t>
            </a:r>
            <a:endParaRPr lang="SimHei" altLang="SimHei" sz="1350" dirty="0"/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128" name="picture 1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130" name="textbox 130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</a:t>
              </a:r>
              <a:r>
                <a:rPr lang="en-US"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1</a:t>
              </a:r>
              <a:endParaRPr lang="SimHei" altLang="SimHei"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896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923174"/>
            <a:ext cx="1556766" cy="2220324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graphicFrame>
        <p:nvGraphicFramePr>
          <p:cNvPr id="136" name="tab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6887"/>
              </p:ext>
            </p:extLst>
          </p:nvPr>
        </p:nvGraphicFramePr>
        <p:xfrm>
          <a:off x="778383" y="1624606"/>
          <a:ext cx="3439910" cy="3216466"/>
        </p:xfrm>
        <a:graphic>
          <a:graphicData uri="http://schemas.openxmlformats.org/drawingml/2006/table">
            <a:tbl>
              <a:tblPr/>
              <a:tblGrid>
                <a:gridCol w="343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00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9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7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import torch 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1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导入torch</a:t>
                      </a: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包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84000"/>
                        </a:lnSpc>
                        <a:spcBef>
                          <a:spcPts val="1082"/>
                        </a:spcBef>
                        <a:tabLst/>
                      </a:pP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torch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.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FloatTensor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([[1,2,3],[4,5,6]]) </a:t>
                      </a:r>
                      <a:r>
                        <a:rPr sz="1400" kern="0" spc="7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新建一个浮点型2行3列（2×3，后续使</a:t>
                      </a:r>
                      <a:endParaRPr lang="SimHei" altLang="SimHei" sz="1400" dirty="0"/>
                    </a:p>
                    <a:p>
                      <a:pPr marL="134620" algn="l" rtl="0" eaLnBrk="0">
                        <a:lnSpc>
                          <a:spcPts val="6480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用这样的形式描述，不再做解释）的张量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47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1920" algn="l" rtl="0" eaLnBrk="0">
                        <a:lnSpc>
                          <a:spcPct val="96000"/>
                        </a:lnSpc>
                        <a:spcBef>
                          <a:spcPts val="1088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tensor([[1., 2., 3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.],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2027554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[4., 5., 6.]]) 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2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显示张量的结果</a:t>
                      </a:r>
                      <a:endParaRPr lang="SimHei" altLang="SimHei" sz="1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" name="tab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529721"/>
              </p:ext>
            </p:extLst>
          </p:nvPr>
        </p:nvGraphicFramePr>
        <p:xfrm>
          <a:off x="5351518" y="1726284"/>
          <a:ext cx="3688494" cy="2437575"/>
        </p:xfrm>
        <a:graphic>
          <a:graphicData uri="http://schemas.openxmlformats.org/drawingml/2006/table">
            <a:tbl>
              <a:tblPr/>
              <a:tblGrid>
                <a:gridCol w="368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653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626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04775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1400" kern="0" spc="-4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73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import torch 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1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导入torch</a:t>
                      </a: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包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04775" algn="l" rtl="0" eaLnBrk="0">
                        <a:lnSpc>
                          <a:spcPct val="83000"/>
                        </a:lnSpc>
                        <a:spcBef>
                          <a:spcPts val="1089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torch.In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tTensor(2, 4).zero_</a:t>
                      </a:r>
                      <a:r>
                        <a:rPr sz="1400" kern="0" spc="-9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() 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新建一个2×4，值全为0的整型张量</a:t>
                      </a:r>
                      <a:endParaRPr lang="SimHei" altLang="SimHei" sz="1400" dirty="0"/>
                    </a:p>
                    <a:p>
                      <a:pPr marL="102870" algn="l" rtl="0" eaLnBrk="0">
                        <a:lnSpc>
                          <a:spcPts val="6482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tensor([[0, 0, 0,</a:t>
                      </a:r>
                      <a:r>
                        <a:rPr sz="14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0],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49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300" dirty="0"/>
                    </a:p>
                    <a:p>
                      <a:pPr algn="l" rtl="0" eaLnBrk="0">
                        <a:lnSpc>
                          <a:spcPct val="747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008504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[0, 0, 0, 0]], dtype=torch.</a:t>
                      </a:r>
                      <a:r>
                        <a:rPr sz="1400" kern="0" spc="-10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int32)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2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显示张量的结果</a:t>
                      </a:r>
                      <a:endParaRPr lang="SimHei" altLang="SimHei" sz="1400" dirty="0"/>
                    </a:p>
                  </a:txBody>
                  <a:tcPr marL="0" marR="0" marT="0" marB="0">
                    <a:lnL>
                      <a:noFill/>
                    </a:lnL>
                    <a:lnR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0" name="textbox 140"/>
          <p:cNvSpPr/>
          <p:nvPr/>
        </p:nvSpPr>
        <p:spPr>
          <a:xfrm>
            <a:off x="189786" y="1180719"/>
            <a:ext cx="7217569" cy="29789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9000"/>
              </a:lnSpc>
              <a:tabLst/>
            </a:pPr>
            <a:endParaRPr lang="Arial" altLang="Arial" sz="375" dirty="0"/>
          </a:p>
          <a:p>
            <a:pPr marL="43815" eaLnBrk="0">
              <a:lnSpc>
                <a:spcPct val="91000"/>
              </a:lnSpc>
            </a:pPr>
            <a:r>
              <a:rPr sz="1350" spc="-26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一个张量tensor可以从Python的list或序列构建，代码如下：</a:t>
            </a:r>
            <a:endParaRPr lang="SimHei" altLang="SimHei" sz="1350" dirty="0"/>
          </a:p>
        </p:txBody>
      </p:sp>
      <p:sp>
        <p:nvSpPr>
          <p:cNvPr id="142" name="textbox 142"/>
          <p:cNvSpPr/>
          <p:nvPr/>
        </p:nvSpPr>
        <p:spPr>
          <a:xfrm>
            <a:off x="1107959" y="473393"/>
            <a:ext cx="2161698" cy="61769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16669" eaLnBrk="0">
              <a:lnSpc>
                <a:spcPct val="83000"/>
              </a:lnSpc>
            </a:pPr>
            <a:r>
              <a:rPr sz="2250" spc="-4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PyTorch基本使用</a:t>
            </a:r>
            <a:endParaRPr lang="SimHei" altLang="SimHei" sz="2250" dirty="0"/>
          </a:p>
          <a:p>
            <a:pPr marL="4763" eaLnBrk="0">
              <a:lnSpc>
                <a:spcPts val="2538"/>
              </a:lnSpc>
            </a:pPr>
            <a:r>
              <a:rPr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1、张量Tensors</a:t>
            </a:r>
            <a:endParaRPr lang="SimHei" altLang="SimHei" sz="1350" dirty="0"/>
          </a:p>
        </p:txBody>
      </p:sp>
      <p:sp>
        <p:nvSpPr>
          <p:cNvPr id="144" name="textbox 144"/>
          <p:cNvSpPr/>
          <p:nvPr/>
        </p:nvSpPr>
        <p:spPr>
          <a:xfrm>
            <a:off x="4848948" y="1235930"/>
            <a:ext cx="4426506" cy="1962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551"/>
              </a:lnSpc>
              <a:tabLst/>
            </a:pPr>
            <a:endParaRPr lang="Arial" altLang="Arial" sz="100" dirty="0"/>
          </a:p>
          <a:p>
            <a:pPr marL="4763" eaLnBrk="0">
              <a:lnSpc>
                <a:spcPct val="91000"/>
              </a:lnSpc>
            </a:pPr>
            <a:r>
              <a:rPr sz="1350" spc="-34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一个空张量tensor可以通过规定其大小来构建，代码如下：</a:t>
            </a:r>
            <a:endParaRPr lang="SimHei" altLang="SimHei" sz="1350" dirty="0"/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146" name="picture 1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148" name="textbox 148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</a:t>
              </a:r>
              <a:r>
                <a:rPr lang="en-US"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1</a:t>
              </a:r>
              <a:endParaRPr lang="SimHei" altLang="SimHei"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98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graphicFrame>
        <p:nvGraphicFramePr>
          <p:cNvPr id="152" name="table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240386"/>
              </p:ext>
            </p:extLst>
          </p:nvPr>
        </p:nvGraphicFramePr>
        <p:xfrm>
          <a:off x="3143892" y="620363"/>
          <a:ext cx="5311739" cy="4508818"/>
        </p:xfrm>
        <a:graphic>
          <a:graphicData uri="http://schemas.openxmlformats.org/drawingml/2006/table">
            <a:tbl>
              <a:tblPr/>
              <a:tblGrid>
                <a:gridCol w="531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949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625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3825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7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import torch 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2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导入torch</a:t>
                      </a: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包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96000"/>
                        </a:lnSpc>
                        <a:spcBef>
                          <a:spcPts val="1085"/>
                        </a:spcBef>
                        <a:tabLst/>
                      </a:pP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x = torch.FloatTensor([[1, 2, 3],</a:t>
                      </a:r>
                      <a:r>
                        <a:rPr sz="1400" kern="0" spc="7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[4,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5,</a:t>
                      </a:r>
                      <a:r>
                        <a:rPr sz="14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6]])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18745" algn="l" rtl="0" eaLnBrk="0">
                        <a:lnSpc>
                          <a:spcPct val="94000"/>
                        </a:lnSpc>
                        <a:spcBef>
                          <a:spcPts val="1087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新建一个浮点型的2×3的张量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93000"/>
                        </a:lnSpc>
                        <a:spcBef>
                          <a:spcPts val="1087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print(x[1][2])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18745" algn="l" rtl="0" eaLnBrk="0">
                        <a:lnSpc>
                          <a:spcPct val="91000"/>
                        </a:lnSpc>
                        <a:spcBef>
                          <a:spcPts val="1085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输出张量中1行2列位置的值（注：序号从0开始算，即0、1行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，0、1、2列）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9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1920" algn="l" rtl="0" eaLnBrk="0">
                        <a:lnSpc>
                          <a:spcPct val="95000"/>
                        </a:lnSpc>
                        <a:spcBef>
                          <a:spcPts val="1081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tensor(6.) </a:t>
                      </a:r>
                      <a:r>
                        <a:rPr sz="1400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显示张量的结果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83000"/>
                        </a:lnSpc>
                        <a:spcBef>
                          <a:spcPts val="1091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x[0][1]=8 </a:t>
                      </a:r>
                      <a:r>
                        <a:rPr sz="1400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设置张量0行1列的值为8</a:t>
                      </a:r>
                      <a:endParaRPr lang="SimHei" altLang="SimHei" sz="1400" dirty="0"/>
                    </a:p>
                    <a:p>
                      <a:pPr marL="123825" algn="l" rtl="0" eaLnBrk="0">
                        <a:lnSpc>
                          <a:spcPts val="6480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print(x)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1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输出张量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5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1920" algn="l" rtl="0" eaLnBrk="0">
                        <a:lnSpc>
                          <a:spcPct val="96000"/>
                        </a:lnSpc>
                        <a:spcBef>
                          <a:spcPts val="1090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tensor([[1., 8., 3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.],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2027554" algn="l" rtl="0" eaLnBrk="0">
                        <a:lnSpc>
                          <a:spcPct val="9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[4., 5., 6.]])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2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显示张量的结果</a:t>
                      </a:r>
                      <a:endParaRPr lang="SimHei" altLang="SimHei" sz="1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4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63817" y="316040"/>
            <a:ext cx="549059" cy="608647"/>
          </a:xfrm>
          <a:prstGeom prst="rect">
            <a:avLst/>
          </a:prstGeom>
        </p:spPr>
      </p:pic>
      <p:sp>
        <p:nvSpPr>
          <p:cNvPr id="156" name="textbox 156"/>
          <p:cNvSpPr/>
          <p:nvPr/>
        </p:nvSpPr>
        <p:spPr>
          <a:xfrm>
            <a:off x="501634" y="463901"/>
            <a:ext cx="5740718" cy="84224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56"/>
              </a:lnSpc>
              <a:tabLst/>
            </a:pPr>
            <a:endParaRPr lang="Arial" altLang="Arial" sz="100" dirty="0"/>
          </a:p>
          <a:p>
            <a:pPr marL="4763" eaLnBrk="0">
              <a:lnSpc>
                <a:spcPct val="93000"/>
              </a:lnSpc>
            </a:pPr>
            <a:r>
              <a:rPr sz="2250" spc="-8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03</a:t>
            </a:r>
            <a:r>
              <a:rPr sz="2250" spc="217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PyTorch基本使</a:t>
            </a:r>
            <a:r>
              <a:rPr sz="2250" spc="-11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用</a:t>
            </a:r>
            <a:endParaRPr lang="SimHei" altLang="SimHei" sz="225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338" dirty="0"/>
          </a:p>
          <a:p>
            <a:pPr marL="632936" eaLnBrk="0">
              <a:lnSpc>
                <a:spcPct val="93000"/>
              </a:lnSpc>
              <a:spcBef>
                <a:spcPts val="2"/>
              </a:spcBef>
            </a:pPr>
            <a:r>
              <a:rPr sz="1350" spc="-23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可以用python</a:t>
            </a:r>
            <a:r>
              <a:rPr sz="1350" spc="-23" dirty="0" err="1" smtClean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</a:t>
            </a:r>
            <a:endParaRPr lang="en-US" sz="1350" spc="-23" dirty="0" smtClean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632936" eaLnBrk="0">
              <a:lnSpc>
                <a:spcPct val="93000"/>
              </a:lnSpc>
              <a:spcBef>
                <a:spcPts val="2"/>
              </a:spcBef>
            </a:pPr>
            <a:r>
              <a:rPr sz="1350" spc="-23" dirty="0" err="1" smtClean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索引和切片</a:t>
            </a:r>
            <a:endParaRPr lang="en-US" sz="1350" spc="-23" dirty="0" smtClean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632936" eaLnBrk="0">
              <a:lnSpc>
                <a:spcPct val="93000"/>
              </a:lnSpc>
              <a:spcBef>
                <a:spcPts val="2"/>
              </a:spcBef>
            </a:pPr>
            <a:r>
              <a:rPr sz="1350" spc="-23" dirty="0" err="1" smtClean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来获取和修改</a:t>
            </a:r>
            <a:endParaRPr lang="en-US" sz="1350" spc="-23" dirty="0" smtClean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632936" eaLnBrk="0">
              <a:lnSpc>
                <a:spcPct val="93000"/>
              </a:lnSpc>
              <a:spcBef>
                <a:spcPts val="2"/>
              </a:spcBef>
            </a:pPr>
            <a:r>
              <a:rPr sz="1350" spc="-23" dirty="0" err="1" smtClean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一个张量tensor</a:t>
            </a:r>
            <a:r>
              <a:rPr sz="1350" spc="-26" dirty="0" smtClean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：</a:t>
            </a:r>
            <a:endParaRPr lang="SimHei" altLang="SimHei" sz="1350" dirty="0"/>
          </a:p>
        </p:txBody>
      </p:sp>
    </p:spTree>
    <p:extLst>
      <p:ext uri="{BB962C8B-B14F-4D97-AF65-F5344CB8AC3E}">
        <p14:creationId xmlns:p14="http://schemas.microsoft.com/office/powerpoint/2010/main" val="8774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graphicFrame>
        <p:nvGraphicFramePr>
          <p:cNvPr id="160" name="table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656210"/>
              </p:ext>
            </p:extLst>
          </p:nvPr>
        </p:nvGraphicFramePr>
        <p:xfrm>
          <a:off x="2901261" y="41096"/>
          <a:ext cx="5774275" cy="5769801"/>
        </p:xfrm>
        <a:graphic>
          <a:graphicData uri="http://schemas.openxmlformats.org/drawingml/2006/table">
            <a:tbl>
              <a:tblPr/>
              <a:tblGrid>
                <a:gridCol w="577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52758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9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7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import torch 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2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导入torch</a:t>
                      </a: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包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83000"/>
                        </a:lnSpc>
                        <a:spcBef>
                          <a:spcPts val="1089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z = torch.Tensor(2,3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)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定义2×3的张量</a:t>
                      </a:r>
                      <a:endParaRPr lang="SimHei" altLang="SimHei" sz="1400" dirty="0"/>
                    </a:p>
                    <a:p>
                      <a:pPr marL="123825" algn="l" rtl="0" eaLnBrk="0">
                        <a:lnSpc>
                          <a:spcPts val="6480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print(z)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1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输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出张量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5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1920" algn="l" rtl="0" eaLnBrk="0">
                        <a:lnSpc>
                          <a:spcPct val="96000"/>
                        </a:lnSpc>
                        <a:spcBef>
                          <a:spcPts val="1090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tensor([[0.0000e+00, 0.0000e+00, 1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.4013e-45],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2027554" algn="l" rtl="0" eaLnBrk="0">
                        <a:lnSpc>
                          <a:spcPct val="95000"/>
                        </a:lnSpc>
                        <a:spcBef>
                          <a:spcPts val="1082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[0.0000e+00, 1.4013e-45, 0.0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000e+00]]) 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显示张量的结果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83000"/>
                        </a:lnSpc>
                        <a:spcBef>
                          <a:spcPts val="1091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y = torch.rand(2,3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)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定义2×3的张量</a:t>
                      </a:r>
                      <a:endParaRPr lang="SimHei" altLang="SimHei" sz="1400" dirty="0"/>
                    </a:p>
                    <a:p>
                      <a:pPr marL="123825" algn="l" rtl="0" eaLnBrk="0">
                        <a:lnSpc>
                          <a:spcPts val="6482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print(y)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1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输出张量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5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1920" algn="l" rtl="0" eaLnBrk="0">
                        <a:lnSpc>
                          <a:spcPct val="96000"/>
                        </a:lnSpc>
                        <a:spcBef>
                          <a:spcPts val="1088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tensor([[0.3009, 0.869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4, 0.5845],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2027554" algn="l" rtl="0" eaLnBrk="0">
                        <a:lnSpc>
                          <a:spcPct val="95000"/>
                        </a:lnSpc>
                        <a:spcBef>
                          <a:spcPts val="1083"/>
                        </a:spcBef>
                        <a:tabLst/>
                      </a:pP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[0.9517, 0.3549, 0.4805]]) 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显示张量的结果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93000"/>
                        </a:lnSpc>
                        <a:spcBef>
                          <a:spcPts val="1086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print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(z +</a:t>
                      </a:r>
                      <a:r>
                        <a:rPr sz="14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y) 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1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输出张量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1920" algn="l" rtl="0" eaLnBrk="0">
                        <a:lnSpc>
                          <a:spcPct val="96000"/>
                        </a:lnSpc>
                        <a:spcBef>
                          <a:spcPts val="1082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tensor([[0.3009, 0.869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4, 0.5845],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2027554" algn="l" rtl="0" eaLnBrk="0">
                        <a:lnSpc>
                          <a:spcPct val="95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[0.9517, 0.3549, 0.4805]]) 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显示张量的结果</a:t>
                      </a:r>
                      <a:endParaRPr lang="SimHei" altLang="SimHei" sz="1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textbox 162"/>
          <p:cNvSpPr/>
          <p:nvPr/>
        </p:nvSpPr>
        <p:spPr>
          <a:xfrm>
            <a:off x="1119997" y="473393"/>
            <a:ext cx="7087076" cy="92844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56"/>
              </a:lnSpc>
              <a:tabLst/>
            </a:pPr>
            <a:endParaRPr lang="Arial" altLang="Arial" sz="100" dirty="0"/>
          </a:p>
          <a:p>
            <a:pPr marL="4763" eaLnBrk="0">
              <a:lnSpc>
                <a:spcPct val="93000"/>
              </a:lnSpc>
            </a:pPr>
            <a:r>
              <a:rPr sz="2250" spc="-4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</a:t>
            </a:r>
            <a:r>
              <a:rPr sz="2250" spc="-4" dirty="0" err="1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基本使用</a:t>
            </a:r>
            <a:endParaRPr lang="SimHei" altLang="SimHei" sz="2250" dirty="0"/>
          </a:p>
        </p:txBody>
      </p:sp>
      <p:grpSp>
        <p:nvGrpSpPr>
          <p:cNvPr id="22" name="group 22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164" name="picture 1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166" name="textbox 166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03</a:t>
              </a:r>
              <a:endParaRPr lang="SimHei" altLang="SimHei" sz="2250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59054" y="1541124"/>
            <a:ext cx="1942357" cy="1244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 eaLnBrk="0">
              <a:lnSpc>
                <a:spcPct val="93000"/>
              </a:lnSpc>
              <a:spcBef>
                <a:spcPts val="812"/>
              </a:spcBef>
            </a:pPr>
            <a:r>
              <a:rPr lang="zh-CN" altLang="en-US" spc="-23" dirty="0" smtClean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使用</a:t>
            </a:r>
            <a:r>
              <a:rPr lang="en-US" altLang="zh-CN" spc="-23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Tensor</a:t>
            </a:r>
            <a:r>
              <a:rPr lang="zh-CN" altLang="en-US" spc="-23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构造矩阵，并进行两个矩阵的加法：</a:t>
            </a:r>
            <a:endParaRPr lang="zh-CN" alt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2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6872414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294629"/>
              </p:ext>
            </p:extLst>
          </p:nvPr>
        </p:nvGraphicFramePr>
        <p:xfrm>
          <a:off x="2208943" y="3363294"/>
          <a:ext cx="5178176" cy="1800162"/>
        </p:xfrm>
        <a:graphic>
          <a:graphicData uri="http://schemas.openxmlformats.org/drawingml/2006/table">
            <a:tbl>
              <a:tblPr/>
              <a:tblGrid>
                <a:gridCol w="5178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579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51764" algn="l" rtl="0" eaLnBrk="0">
                        <a:lnSpc>
                          <a:spcPct val="10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a = torch.randn(4)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2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随机生成一</a:t>
                      </a:r>
                      <a:r>
                        <a:rPr sz="1400" kern="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个张量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51764" algn="l" rtl="0" eaLnBrk="0">
                        <a:lnSpc>
                          <a:spcPct val="100000"/>
                        </a:lnSpc>
                        <a:spcBef>
                          <a:spcPts val="1086"/>
                        </a:spcBef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a</a:t>
                      </a:r>
                      <a:endParaRPr lang="SimHei" altLang="SimHei" sz="1400" dirty="0"/>
                    </a:p>
                    <a:p>
                      <a:pPr marL="149860" algn="l" rtl="0" eaLnBrk="0">
                        <a:lnSpc>
                          <a:spcPct val="100000"/>
                        </a:lnSpc>
                        <a:spcBef>
                          <a:spcPts val="2038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tensor([-0.1247,  1.8979, -1.4544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, -0.4630])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51764" algn="l" rtl="0" eaLnBrk="0">
                        <a:lnSpc>
                          <a:spcPct val="100000"/>
                        </a:lnSpc>
                        <a:spcBef>
                          <a:spcPts val="1083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torch.add(a, 20) </a:t>
                      </a:r>
                      <a:r>
                        <a:rPr sz="1400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张量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中的每一个元素与20相加</a:t>
                      </a:r>
                      <a:endParaRPr lang="SimHei" altLang="SimHei" sz="1400" dirty="0"/>
                    </a:p>
                    <a:p>
                      <a:pPr marL="149860" algn="l" rtl="0" eaLnBrk="0">
                        <a:lnSpc>
                          <a:spcPct val="100000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tensor([19.8753, 21.8979, 18.5456,</a:t>
                      </a:r>
                      <a:r>
                        <a:rPr sz="1400" kern="0" spc="3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19.5370])</a:t>
                      </a:r>
                      <a:endParaRPr lang="SimHei" altLang="SimHei" sz="1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2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sp>
        <p:nvSpPr>
          <p:cNvPr id="194" name="textbox 194"/>
          <p:cNvSpPr/>
          <p:nvPr/>
        </p:nvSpPr>
        <p:spPr>
          <a:xfrm>
            <a:off x="1113597" y="473392"/>
            <a:ext cx="7104459" cy="131278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10953" eaLnBrk="0">
              <a:lnSpc>
                <a:spcPct val="83000"/>
              </a:lnSpc>
            </a:pPr>
            <a:r>
              <a:rPr sz="2250" spc="-4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PyTorch基本使用</a:t>
            </a:r>
            <a:endParaRPr lang="SimHei" altLang="SimHei" sz="2250" dirty="0"/>
          </a:p>
          <a:p>
            <a:pPr marL="4763" eaLnBrk="0">
              <a:lnSpc>
                <a:spcPts val="2912"/>
              </a:lnSpc>
            </a:pPr>
            <a:r>
              <a:rPr sz="1350" spc="-15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2、数学操作</a:t>
            </a:r>
            <a:endParaRPr lang="SimHei" altLang="SimHei" sz="1350" dirty="0"/>
          </a:p>
          <a:p>
            <a:pPr algn="l" rtl="0" eaLnBrk="0">
              <a:lnSpc>
                <a:spcPct val="171000"/>
              </a:lnSpc>
              <a:tabLst/>
            </a:pPr>
            <a:endParaRPr lang="Arial" altLang="Arial" sz="375" dirty="0"/>
          </a:p>
          <a:p>
            <a:pPr algn="r" eaLnBrk="0">
              <a:lnSpc>
                <a:spcPct val="92000"/>
              </a:lnSpc>
              <a:spcBef>
                <a:spcPts val="408"/>
              </a:spcBef>
            </a:pPr>
            <a:r>
              <a:rPr sz="13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</a:t>
            </a:r>
            <a:r>
              <a:rPr sz="1350" spc="26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内置大量的数学操作函数，如加法操作、绝对值操作</a:t>
            </a:r>
            <a:r>
              <a:rPr sz="1350" spc="23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函数、随机生成数组函数等</a:t>
            </a:r>
            <a:endParaRPr lang="SimHei" altLang="SimHei" sz="135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338" dirty="0"/>
          </a:p>
          <a:p>
            <a:pPr marL="44291" eaLnBrk="0">
              <a:lnSpc>
                <a:spcPct val="91000"/>
              </a:lnSpc>
              <a:spcBef>
                <a:spcPts val="3"/>
              </a:spcBef>
            </a:pPr>
            <a:r>
              <a:rPr sz="1350" spc="-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。函数</a:t>
            </a:r>
            <a:r>
              <a:rPr sz="1350" spc="-15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torch.abs(inputs,</a:t>
            </a:r>
            <a:r>
              <a:rPr sz="1350" spc="-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15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out=None)</a:t>
            </a:r>
            <a:r>
              <a:rPr sz="1350" spc="-1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用来计算输入张量的每个元素的绝对值，代码如下：</a:t>
            </a:r>
            <a:endParaRPr lang="SimHei" altLang="SimHei" sz="1350" dirty="0"/>
          </a:p>
        </p:txBody>
      </p:sp>
      <p:graphicFrame>
        <p:nvGraphicFramePr>
          <p:cNvPr id="196" name="table 1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167430"/>
              </p:ext>
            </p:extLst>
          </p:nvPr>
        </p:nvGraphicFramePr>
        <p:xfrm>
          <a:off x="1304126" y="1806724"/>
          <a:ext cx="6913930" cy="1459929"/>
        </p:xfrm>
        <a:graphic>
          <a:graphicData uri="http://schemas.openxmlformats.org/drawingml/2006/table">
            <a:tbl>
              <a:tblPr/>
              <a:tblGrid>
                <a:gridCol w="691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13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151764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7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import torch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51764" algn="l" rtl="0" eaLnBrk="0">
                        <a:lnSpc>
                          <a:spcPct val="83000"/>
                        </a:lnSpc>
                        <a:spcBef>
                          <a:spcPts val="1089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torch.abs(torch.FloatTensor([-1, -2, 3])) </a:t>
                      </a:r>
                      <a:r>
                        <a:rPr sz="1400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计算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张量中所有元素的绝对值</a:t>
                      </a:r>
                      <a:endParaRPr lang="SimHei" altLang="SimHei" sz="1400" dirty="0"/>
                    </a:p>
                    <a:p>
                      <a:pPr marL="149860" algn="l" rtl="0" eaLnBrk="0">
                        <a:lnSpc>
                          <a:spcPts val="6482"/>
                        </a:lnSpc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tensor([1., 2., 3.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])</a:t>
                      </a:r>
                      <a:endParaRPr lang="SimHei" altLang="SimHei" sz="1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8" name="textbox 198"/>
          <p:cNvSpPr/>
          <p:nvPr/>
        </p:nvSpPr>
        <p:spPr>
          <a:xfrm>
            <a:off x="1139205" y="2822858"/>
            <a:ext cx="7078980" cy="491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630"/>
              </a:lnSpc>
              <a:tabLst/>
            </a:pPr>
            <a:endParaRPr lang="Arial" altLang="Arial" sz="100" dirty="0"/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200" name="picture 2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202" name="textbox 202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03</a:t>
              </a:r>
              <a:endParaRPr lang="SimHei" altLang="SimHei"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090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244776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graphicFrame>
        <p:nvGraphicFramePr>
          <p:cNvPr id="206" name="table 206"/>
          <p:cNvGraphicFramePr>
            <a:graphicFrameLocks noGrp="1"/>
          </p:cNvGraphicFramePr>
          <p:nvPr/>
        </p:nvGraphicFramePr>
        <p:xfrm>
          <a:off x="1464755" y="2065972"/>
          <a:ext cx="5793819" cy="3091180"/>
        </p:xfrm>
        <a:graphic>
          <a:graphicData uri="http://schemas.openxmlformats.org/drawingml/2006/table">
            <a:tbl>
              <a:tblPr/>
              <a:tblGrid>
                <a:gridCol w="579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54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93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4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7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import torch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95000"/>
                        </a:lnSpc>
                        <a:spcBef>
                          <a:spcPts val="1083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a = torch.randn(1, 3)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定义一个张量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ts val="4449"/>
                        </a:lnSpc>
                        <a:spcBef>
                          <a:spcPts val="1086"/>
                        </a:spcBef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a</a:t>
                      </a:r>
                      <a:endParaRPr lang="SimHei" altLang="SimHei" sz="1400" dirty="0"/>
                    </a:p>
                    <a:p>
                      <a:pPr marL="121920" algn="l" rtl="0" eaLnBrk="0">
                        <a:lnSpc>
                          <a:spcPct val="83000"/>
                        </a:lnSpc>
                        <a:spcBef>
                          <a:spcPts val="2045"/>
                        </a:spcBef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tensor([[-0.8469, -0.7182,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2.3637]])</a:t>
                      </a:r>
                      <a:endParaRPr lang="SimHei" altLang="SimHei" sz="1400" dirty="0"/>
                    </a:p>
                    <a:p>
                      <a:pPr marL="123825" algn="l" rtl="0" eaLnBrk="0">
                        <a:lnSpc>
                          <a:spcPts val="6482"/>
                        </a:lnSpc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torch.mean(a)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 计算张量的均值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50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121920" algn="l" rtl="0" eaLnBrk="0">
                        <a:lnSpc>
                          <a:spcPct val="97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tensor(0.2662)</a:t>
                      </a:r>
                      <a:endParaRPr lang="SimHei" altLang="SimHei" sz="1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8" name="textbox 208"/>
          <p:cNvSpPr/>
          <p:nvPr/>
        </p:nvSpPr>
        <p:spPr>
          <a:xfrm>
            <a:off x="1114972" y="473393"/>
            <a:ext cx="7113032" cy="1379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9763" eaLnBrk="0">
              <a:lnSpc>
                <a:spcPct val="83000"/>
              </a:lnSpc>
            </a:pPr>
            <a:r>
              <a:rPr sz="2250" spc="-4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PyTorch基本使用</a:t>
            </a:r>
            <a:endParaRPr lang="SimHei" altLang="SimHei" sz="2250" dirty="0"/>
          </a:p>
          <a:p>
            <a:pPr marL="4763" eaLnBrk="0">
              <a:lnSpc>
                <a:spcPts val="2688"/>
              </a:lnSpc>
            </a:pPr>
            <a:r>
              <a:rPr sz="1350" spc="-19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3、数理统计</a:t>
            </a:r>
            <a:endParaRPr lang="SimHei" altLang="SimHei" sz="135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375" dirty="0"/>
          </a:p>
          <a:p>
            <a:pPr algn="r" eaLnBrk="0">
              <a:lnSpc>
                <a:spcPct val="91000"/>
              </a:lnSpc>
              <a:spcBef>
                <a:spcPts val="407"/>
              </a:spcBef>
            </a:pPr>
            <a:r>
              <a:rPr sz="13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</a:t>
            </a:r>
            <a:r>
              <a:rPr sz="1350" spc="4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提供了大量数理统计函数，如函数</a:t>
            </a:r>
            <a:r>
              <a:rPr sz="1350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torch</a:t>
            </a:r>
            <a:r>
              <a:rPr sz="1350" spc="45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.</a:t>
            </a:r>
            <a:r>
              <a:rPr sz="1350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mean</a:t>
            </a:r>
            <a:r>
              <a:rPr sz="1350" spc="45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</a:t>
            </a:r>
            <a:r>
              <a:rPr sz="1350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input</a:t>
            </a:r>
            <a:r>
              <a:rPr sz="1350" spc="45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)</a:t>
            </a:r>
            <a:r>
              <a:rPr sz="1350" spc="45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，返回输入张量所有元素</a:t>
            </a:r>
            <a:endParaRPr lang="SimHei" altLang="SimHei" sz="135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338" dirty="0"/>
          </a:p>
          <a:p>
            <a:pPr marL="76438" eaLnBrk="0">
              <a:lnSpc>
                <a:spcPct val="91000"/>
              </a:lnSpc>
              <a:spcBef>
                <a:spcPts val="2"/>
              </a:spcBef>
            </a:pPr>
            <a:r>
              <a:rPr sz="1350" spc="-9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的均值，代码如下：</a:t>
            </a:r>
            <a:endParaRPr lang="SimHei" altLang="SimHei" sz="1350" dirty="0"/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210" name="picture 2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212" name="textbox 212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03</a:t>
              </a:r>
              <a:endParaRPr lang="SimHei" altLang="SimHei"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380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ndarray"/>
          <p:cNvSpPr txBox="1">
            <a:spLocks noGrp="1"/>
          </p:cNvSpPr>
          <p:nvPr>
            <p:ph type="title"/>
          </p:nvPr>
        </p:nvSpPr>
        <p:spPr>
          <a:xfrm>
            <a:off x="1958959" y="484004"/>
            <a:ext cx="6921898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及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操作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graphicFrame>
        <p:nvGraphicFramePr>
          <p:cNvPr id="216" name="table 216"/>
          <p:cNvGraphicFramePr>
            <a:graphicFrameLocks noGrp="1"/>
          </p:cNvGraphicFramePr>
          <p:nvPr>
            <p:extLst/>
          </p:nvPr>
        </p:nvGraphicFramePr>
        <p:xfrm>
          <a:off x="1413891" y="1816227"/>
          <a:ext cx="6801802" cy="3178239"/>
        </p:xfrm>
        <a:graphic>
          <a:graphicData uri="http://schemas.openxmlformats.org/drawingml/2006/table">
            <a:tbl>
              <a:tblPr/>
              <a:tblGrid>
                <a:gridCol w="680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54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709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382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a =torc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h.randn(2, 3) 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定义一个张量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ts val="4452"/>
                        </a:lnSpc>
                        <a:spcBef>
                          <a:spcPts val="1084"/>
                        </a:spcBef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a</a:t>
                      </a:r>
                      <a:endParaRPr lang="SimHei" altLang="SimHei" sz="1400" dirty="0"/>
                    </a:p>
                    <a:p>
                      <a:pPr marL="121920" algn="l" rtl="0" eaLnBrk="0">
                        <a:lnSpc>
                          <a:spcPct val="96000"/>
                        </a:lnSpc>
                        <a:spcBef>
                          <a:spcPts val="2040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tensor([[ 0.0770, -0.4062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,</a:t>
                      </a:r>
                      <a:r>
                        <a:rPr sz="14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1.4571],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2027554" algn="l" rtl="0" eaLnBrk="0">
                        <a:lnSpc>
                          <a:spcPct val="96000"/>
                        </a:lnSpc>
                        <a:spcBef>
                          <a:spcPts val="1085"/>
                        </a:spcBef>
                        <a:tabLst/>
                      </a:pP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[-2.0609,  1.1452,</a:t>
                      </a:r>
                      <a:r>
                        <a:rPr sz="14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</a:t>
                      </a:r>
                      <a:r>
                        <a:rPr sz="14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1.4595]])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83000"/>
                        </a:lnSpc>
                        <a:spcBef>
                          <a:spcPts val="1081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torch.mean(a, </a:t>
                      </a:r>
                      <a:r>
                        <a:rPr sz="1400" kern="0" spc="-1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1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) </a:t>
                      </a:r>
                      <a:r>
                        <a:rPr sz="14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1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1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计算</a:t>
                      </a:r>
                      <a:r>
                        <a:rPr lang="zh-CN" altLang="en-US" sz="1400" kern="0" spc="-1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每</a:t>
                      </a:r>
                      <a:r>
                        <a:rPr sz="1400" kern="0" spc="-1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1行的均值</a:t>
                      </a:r>
                      <a:endParaRPr lang="SimHei" altLang="SimHei" sz="1400" dirty="0"/>
                    </a:p>
                    <a:p>
                      <a:pPr marL="121920" algn="l" rtl="0" eaLnBrk="0">
                        <a:lnSpc>
                          <a:spcPts val="6481"/>
                        </a:lnSpc>
                        <a:tabLst/>
                      </a:pP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tensor([0.376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0, 0.1813])</a:t>
                      </a:r>
                      <a:endParaRPr lang="SimHei" altLang="SimHei" sz="1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8" name="textbox 218"/>
          <p:cNvSpPr/>
          <p:nvPr/>
        </p:nvSpPr>
        <p:spPr>
          <a:xfrm>
            <a:off x="1119997" y="473393"/>
            <a:ext cx="7022068" cy="1084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56"/>
              </a:lnSpc>
              <a:tabLst/>
            </a:pPr>
            <a:endParaRPr lang="Arial" altLang="Arial" sz="100" dirty="0"/>
          </a:p>
          <a:p>
            <a:pPr marL="4763" eaLnBrk="0">
              <a:lnSpc>
                <a:spcPct val="93000"/>
              </a:lnSpc>
            </a:pPr>
            <a:r>
              <a:rPr sz="2250" spc="-4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PyTorch基本使用</a:t>
            </a:r>
            <a:endParaRPr lang="SimHei" altLang="SimHei" sz="225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375" dirty="0"/>
          </a:p>
          <a:p>
            <a:pPr algn="r" eaLnBrk="0">
              <a:lnSpc>
                <a:spcPct val="91000"/>
              </a:lnSpc>
              <a:spcBef>
                <a:spcPts val="405"/>
              </a:spcBef>
            </a:pPr>
            <a:r>
              <a:rPr sz="1350" spc="-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函数</a:t>
            </a:r>
            <a:r>
              <a:rPr sz="1350" spc="-8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torch.mean(input，</a:t>
            </a:r>
            <a:r>
              <a:rPr sz="1350" spc="-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8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dim，</a:t>
            </a:r>
            <a:r>
              <a:rPr sz="1350" spc="-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-8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out=None)</a:t>
            </a:r>
            <a:r>
              <a:rPr sz="1350" spc="-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，返回输入张量指定维中的所有元素的均值，</a:t>
            </a:r>
            <a:endParaRPr lang="SimHei" altLang="SimHei" sz="135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300" dirty="0"/>
          </a:p>
          <a:p>
            <a:pPr marL="11192" eaLnBrk="0">
              <a:lnSpc>
                <a:spcPct val="97000"/>
              </a:lnSpc>
              <a:spcBef>
                <a:spcPts val="2"/>
              </a:spcBef>
            </a:pPr>
            <a:r>
              <a:rPr sz="1313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代码如下：</a:t>
            </a:r>
            <a:endParaRPr lang="SimHei" altLang="SimHei" sz="1313" dirty="0"/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220" name="picture 2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222" name="textbox 222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03</a:t>
              </a:r>
              <a:endParaRPr lang="SimHei" altLang="SimHei"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221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660022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graphicFrame>
        <p:nvGraphicFramePr>
          <p:cNvPr id="226" name="table 2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071724"/>
              </p:ext>
            </p:extLst>
          </p:nvPr>
        </p:nvGraphicFramePr>
        <p:xfrm>
          <a:off x="1404175" y="1865948"/>
          <a:ext cx="6889909" cy="1621219"/>
        </p:xfrm>
        <a:graphic>
          <a:graphicData uri="http://schemas.openxmlformats.org/drawingml/2006/table">
            <a:tbl>
              <a:tblPr/>
              <a:tblGrid>
                <a:gridCol w="6889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352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9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</a:t>
                      </a:r>
                      <a:r>
                        <a:rPr sz="1400" kern="0" spc="7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import torch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3825" algn="l" rtl="0" eaLnBrk="0">
                        <a:lnSpc>
                          <a:spcPct val="83000"/>
                        </a:lnSpc>
                        <a:spcBef>
                          <a:spcPts val="1091"/>
                        </a:spcBef>
                        <a:tabLst/>
                      </a:pP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&gt;&gt;&gt; torch.eq</a:t>
                      </a:r>
                      <a:r>
                        <a:rPr sz="1400" kern="0" spc="-9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(torch.Tensor([[1,2],[3,4]])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-9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torch.Tensor([[1,1],</a:t>
                      </a:r>
                      <a:r>
                        <a:rPr sz="1400" kern="0" spc="7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[4,4]])</a:t>
                      </a:r>
                      <a:r>
                        <a:rPr sz="14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#</a:t>
                      </a:r>
                      <a:r>
                        <a:rPr sz="1400" kern="0" spc="4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400" kern="0" spc="-3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比较两</a:t>
                      </a:r>
                      <a:r>
                        <a:rPr sz="1400" kern="0" spc="-1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个张量之间的所有元素是否相</a:t>
                      </a:r>
                      <a:r>
                        <a:rPr sz="1400" kern="0" spc="-2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等</a:t>
                      </a:r>
                      <a:endParaRPr lang="SimHei" altLang="SimHei" sz="1400" dirty="0" smtClean="0"/>
                    </a:p>
                    <a:p>
                      <a:pPr algn="l" rtl="0" eaLnBrk="0">
                        <a:lnSpc>
                          <a:spcPct val="15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21920" algn="l" rtl="0" eaLnBrk="0">
                        <a:lnSpc>
                          <a:spcPct val="96000"/>
                        </a:lnSpc>
                        <a:spcBef>
                          <a:spcPts val="1088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tensor</a:t>
                      </a:r>
                      <a:r>
                        <a:rPr sz="1400" kern="0" spc="-1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([</a:t>
                      </a:r>
                      <a:r>
                        <a:rPr lang="en-US" sz="1400" kern="0" spc="-1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True</a:t>
                      </a:r>
                      <a:r>
                        <a:rPr sz="1400" kern="0" spc="-1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, </a:t>
                      </a:r>
                      <a:r>
                        <a:rPr lang="en-US" sz="1400" kern="0" spc="-1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False</a:t>
                      </a:r>
                      <a:r>
                        <a:rPr sz="1400" kern="0" spc="-1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],</a:t>
                      </a:r>
                      <a:endParaRPr lang="SimHei" altLang="SimHei" sz="1400" dirty="0"/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2027554" algn="l" rtl="0" eaLnBrk="0">
                        <a:lnSpc>
                          <a:spcPct val="93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400" kern="0" spc="-3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[</a:t>
                      </a:r>
                      <a:r>
                        <a:rPr lang="en-US" sz="1400" kern="0" spc="-1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False</a:t>
                      </a:r>
                      <a:r>
                        <a:rPr sz="1400" kern="0" spc="-3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, </a:t>
                      </a:r>
                      <a:r>
                        <a:rPr lang="en-US" sz="1400" kern="0" spc="-1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True</a:t>
                      </a:r>
                      <a:r>
                        <a:rPr sz="1400" kern="0" spc="-3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]]</a:t>
                      </a:r>
                      <a:r>
                        <a:rPr sz="1400" kern="0" spc="-4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)</a:t>
                      </a:r>
                      <a:endParaRPr lang="SimHei" altLang="SimHei" sz="1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8" name="textbox 228"/>
          <p:cNvSpPr/>
          <p:nvPr/>
        </p:nvSpPr>
        <p:spPr>
          <a:xfrm>
            <a:off x="1110339" y="473393"/>
            <a:ext cx="7147083" cy="133326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14288" eaLnBrk="0">
              <a:lnSpc>
                <a:spcPct val="83000"/>
              </a:lnSpc>
            </a:pPr>
            <a:r>
              <a:rPr sz="2250" spc="-4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PyTorch基本使用</a:t>
            </a:r>
            <a:endParaRPr lang="SimHei" altLang="SimHei" sz="2250" dirty="0"/>
          </a:p>
          <a:p>
            <a:pPr marL="4763" eaLnBrk="0">
              <a:lnSpc>
                <a:spcPts val="2946"/>
              </a:lnSpc>
            </a:pPr>
            <a:r>
              <a:rPr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4、比较操作</a:t>
            </a:r>
            <a:endParaRPr lang="SimHei" altLang="SimHei" sz="1350" dirty="0"/>
          </a:p>
          <a:p>
            <a:pPr algn="l" rtl="0" eaLnBrk="0">
              <a:lnSpc>
                <a:spcPct val="198000"/>
              </a:lnSpc>
              <a:tabLst/>
            </a:pPr>
            <a:endParaRPr lang="Arial" altLang="Arial" sz="375" dirty="0"/>
          </a:p>
          <a:p>
            <a:pPr algn="r" eaLnBrk="0">
              <a:lnSpc>
                <a:spcPct val="84000"/>
              </a:lnSpc>
              <a:spcBef>
                <a:spcPts val="407"/>
              </a:spcBef>
            </a:pPr>
            <a:r>
              <a:rPr sz="13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</a:t>
            </a:r>
            <a:r>
              <a:rPr sz="1350" spc="1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比较操作函数，如函数</a:t>
            </a:r>
            <a:r>
              <a:rPr sz="1350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torch</a:t>
            </a:r>
            <a:r>
              <a:rPr sz="1350" spc="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.</a:t>
            </a:r>
            <a:r>
              <a:rPr sz="1350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eq</a:t>
            </a:r>
            <a:r>
              <a:rPr sz="1350" spc="-36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spc="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</a:t>
            </a:r>
            <a:r>
              <a:rPr sz="1350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input</a:t>
            </a:r>
            <a:r>
              <a:rPr sz="1350" spc="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,</a:t>
            </a:r>
            <a:r>
              <a:rPr sz="1350" spc="1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other</a:t>
            </a:r>
            <a:r>
              <a:rPr sz="1350" spc="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,</a:t>
            </a:r>
            <a:r>
              <a:rPr sz="1350" spc="1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50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out</a:t>
            </a:r>
            <a:r>
              <a:rPr sz="1350" spc="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=</a:t>
            </a:r>
            <a:r>
              <a:rPr sz="1350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None</a:t>
            </a:r>
            <a:r>
              <a:rPr sz="1350" spc="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)</a:t>
            </a:r>
            <a:r>
              <a:rPr sz="1350" spc="1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</a:t>
            </a:r>
            <a:r>
              <a:rPr sz="1350" spc="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比较元素相等性，第</a:t>
            </a:r>
            <a:endParaRPr lang="SimHei" altLang="SimHei" sz="1350" dirty="0"/>
          </a:p>
          <a:p>
            <a:pPr marL="24288" eaLnBrk="0">
              <a:lnSpc>
                <a:spcPts val="2568"/>
              </a:lnSpc>
            </a:pPr>
            <a:r>
              <a:rPr sz="1350" spc="-19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二个参数可为一个数或与第一个参数同类型</a:t>
            </a:r>
            <a:r>
              <a:rPr sz="1350" spc="-23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形状的张量</a:t>
            </a:r>
            <a:r>
              <a:rPr sz="135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，等为</a:t>
            </a:r>
            <a:r>
              <a:rPr lang="en-US" sz="1350" spc="-23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True</a:t>
            </a:r>
            <a:r>
              <a:rPr sz="135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，不等为</a:t>
            </a:r>
            <a:r>
              <a:rPr lang="en-US" sz="1350" spc="-23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Microsoft YaHei"/>
              </a:rPr>
              <a:t>False</a:t>
            </a:r>
            <a:r>
              <a:rPr sz="1350" spc="-23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，代码如下</a:t>
            </a:r>
            <a:r>
              <a:rPr sz="1350" spc="-23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：</a:t>
            </a:r>
            <a:endParaRPr lang="SimHei" altLang="SimHei" sz="1350" dirty="0"/>
          </a:p>
        </p:txBody>
      </p:sp>
      <p:grpSp>
        <p:nvGrpSpPr>
          <p:cNvPr id="34" name="group 34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234" name="picture 2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236" name="textbox 236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03</a:t>
              </a:r>
              <a:endParaRPr lang="SimHei" altLang="SimHei"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48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674918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C9CDE2-6FBD-4051-9A7B-858B8BFD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30" y="1531182"/>
            <a:ext cx="7731740" cy="148609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300" u="sng" dirty="0"/>
              <a:t>配置实验环境（以</a:t>
            </a:r>
            <a:r>
              <a:rPr lang="en-US" altLang="zh-CN" sz="3300" u="sng" dirty="0"/>
              <a:t>windows</a:t>
            </a:r>
            <a:r>
              <a:rPr lang="zh-CN" altLang="en-US" sz="3300" u="sng" dirty="0"/>
              <a:t>为例）</a:t>
            </a:r>
            <a:endParaRPr lang="en-US" altLang="zh-CN" sz="3300" u="sng" dirty="0"/>
          </a:p>
          <a:p>
            <a:endParaRPr lang="en-US" altLang="zh-CN" sz="3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300" dirty="0" smtClean="0"/>
              <a:t>Tensor</a:t>
            </a:r>
            <a:r>
              <a:rPr lang="zh-CN" altLang="en-US" sz="3300" dirty="0" smtClean="0"/>
              <a:t>基本操作（</a:t>
            </a:r>
            <a:r>
              <a:rPr lang="zh-CN" altLang="en-US" sz="3300" dirty="0"/>
              <a:t>余下的实验中逐步学习）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2415FF2-79E0-4600-9D93-163BD2757E21}"/>
                  </a:ext>
                </a:extLst>
              </p14:cNvPr>
              <p14:cNvContentPartPr/>
              <p14:nvPr/>
            </p14:nvContentPartPr>
            <p14:xfrm>
              <a:off x="3285323" y="766518"/>
              <a:ext cx="135" cy="135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2415FF2-79E0-4600-9D93-163BD2757E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073" y="726018"/>
                <a:ext cx="40635" cy="8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54D2CEF-CC06-4C2A-B96A-004264F82333}"/>
                  </a:ext>
                </a:extLst>
              </p14:cNvPr>
              <p14:cNvContentPartPr/>
              <p14:nvPr/>
            </p14:nvContentPartPr>
            <p14:xfrm>
              <a:off x="2014973" y="1315428"/>
              <a:ext cx="4995" cy="6345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54D2CEF-CC06-4C2A-B96A-004264F823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5023" y="1215244"/>
                <a:ext cx="104895" cy="206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1068ABC-0A5E-4010-9754-03494A20AD76}"/>
                  </a:ext>
                </a:extLst>
              </p14:cNvPr>
              <p14:cNvContentPartPr/>
              <p14:nvPr/>
            </p14:nvContentPartPr>
            <p14:xfrm>
              <a:off x="1870118" y="1583268"/>
              <a:ext cx="135" cy="135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1068ABC-0A5E-4010-9754-03494A20AD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868" y="1542768"/>
                <a:ext cx="40635" cy="8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95738AB-849B-4F9F-8172-A11795B66ED3}"/>
                  </a:ext>
                </a:extLst>
              </p14:cNvPr>
              <p14:cNvContentPartPr/>
              <p14:nvPr/>
            </p14:nvContentPartPr>
            <p14:xfrm>
              <a:off x="2474918" y="1539663"/>
              <a:ext cx="135" cy="135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95738AB-849B-4F9F-8172-A11795B66E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4668" y="1499163"/>
                <a:ext cx="40635" cy="811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6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sp>
        <p:nvSpPr>
          <p:cNvPr id="6" name="textbox 6"/>
          <p:cNvSpPr/>
          <p:nvPr/>
        </p:nvSpPr>
        <p:spPr>
          <a:xfrm>
            <a:off x="1007104" y="448455"/>
            <a:ext cx="6737032" cy="129721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6422"/>
              </a:lnSpc>
              <a:tabLst/>
            </a:pPr>
            <a:endParaRPr lang="Arial" altLang="Arial" sz="100" dirty="0"/>
          </a:p>
          <a:p>
            <a:pPr marL="4763" eaLnBrk="0">
              <a:lnSpc>
                <a:spcPct val="95000"/>
              </a:lnSpc>
            </a:pPr>
            <a:r>
              <a:rPr lang="en-US" altLang="zh-CN" sz="2250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Windows10</a:t>
            </a:r>
            <a:r>
              <a:rPr lang="zh-CN" altLang="en-US" sz="2250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下，安装</a:t>
            </a:r>
            <a:r>
              <a:rPr lang="en-US" altLang="zh-CN" sz="2250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conda</a:t>
            </a:r>
            <a:r>
              <a:rPr sz="2250" spc="15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环境</a:t>
            </a:r>
            <a:endParaRPr lang="SimHei" altLang="SimHei" sz="2250" dirty="0"/>
          </a:p>
          <a:p>
            <a:pPr algn="l" rtl="0" eaLnBrk="0">
              <a:lnSpc>
                <a:spcPct val="139000"/>
              </a:lnSpc>
              <a:tabLst/>
            </a:pPr>
            <a:endParaRPr lang="Arial" altLang="Arial" sz="375" dirty="0"/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r>
              <a:rPr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1、下载</a:t>
            </a:r>
            <a:r>
              <a:rPr lang="en-US"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mini</a:t>
            </a:r>
            <a:r>
              <a:rPr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conda安</a:t>
            </a:r>
            <a:r>
              <a:rPr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装包</a:t>
            </a:r>
            <a:r>
              <a:rPr 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为了与参考书一致，注意选择与</a:t>
            </a:r>
            <a:r>
              <a:rPr lang="en-US" altLang="zh-CN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python3.9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兼容的版本</a:t>
            </a:r>
            <a:r>
              <a:rPr 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)</a:t>
            </a:r>
            <a:endParaRPr lang="en-US" sz="1350" dirty="0"/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r>
              <a:rPr lang="en-US" sz="1350" dirty="0" smtClean="0">
                <a:ln w="13063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0000">
                    <a:alpha val="100000"/>
                  </a:srgbClr>
                </a:solidFill>
                <a:latin typeface="SimHei"/>
                <a:ea typeface="SimHei"/>
                <a:cs typeface="SimHei"/>
                <a:hlinkClick r:id="rId3"/>
              </a:rPr>
              <a:t>https</a:t>
            </a:r>
            <a:r>
              <a:rPr lang="en-US" sz="1350" dirty="0">
                <a:ln w="13063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0000">
                    <a:alpha val="100000"/>
                  </a:srgbClr>
                </a:solidFill>
                <a:latin typeface="SimHei"/>
                <a:ea typeface="SimHei"/>
                <a:cs typeface="SimHei"/>
                <a:hlinkClick r:id="rId3"/>
              </a:rPr>
              <a:t>://docs.anaconda.com/free/miniconda/miniconda-other-installer-links</a:t>
            </a:r>
            <a:r>
              <a:rPr lang="en-US" sz="1350" dirty="0" smtClean="0">
                <a:ln w="13063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0000">
                    <a:alpha val="100000"/>
                  </a:srgbClr>
                </a:solidFill>
                <a:latin typeface="SimHei"/>
                <a:ea typeface="SimHei"/>
                <a:cs typeface="SimHei"/>
                <a:hlinkClick r:id="rId3"/>
              </a:rPr>
              <a:t>/</a:t>
            </a:r>
            <a:endParaRPr lang="en-US" sz="1350" dirty="0" smtClean="0">
              <a:ln w="13063" cap="flat" cmpd="sng">
                <a:solidFill>
                  <a:srgbClr val="FF0000">
                    <a:alpha val="100000"/>
                  </a:srgbClr>
                </a:solidFill>
                <a:prstDash val="solid"/>
                <a:miter lim="10"/>
              </a:ln>
              <a:solidFill>
                <a:srgbClr val="FF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r>
              <a:rPr lang="en-US" sz="1350" dirty="0">
                <a:ln w="13063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https://mirrors.tuna.tsinghua.edu.cn/anaconda/miniconda/</a:t>
            </a:r>
          </a:p>
        </p:txBody>
      </p:sp>
      <p:grpSp>
        <p:nvGrpSpPr>
          <p:cNvPr id="3" name="group 2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12" name="textbox 12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75" dirty="0"/>
            </a:p>
            <a:p>
              <a:pPr marL="140017" eaLnBrk="0">
                <a:lnSpc>
                  <a:spcPct val="78000"/>
                </a:lnSpc>
              </a:pPr>
              <a:r>
                <a:rPr sz="2250" spc="-23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01</a:t>
              </a:r>
              <a:endParaRPr lang="SimHei" altLang="SimHei" sz="2250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D70AB10-9432-4005-BC58-871B5648F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910" y="1574190"/>
            <a:ext cx="4536281" cy="345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38" name="textbox 38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75" dirty="0"/>
            </a:p>
            <a:p>
              <a:pPr marL="140017" eaLnBrk="0">
                <a:lnSpc>
                  <a:spcPct val="78000"/>
                </a:lnSpc>
              </a:pPr>
              <a:r>
                <a:rPr sz="2250" spc="-23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01</a:t>
              </a:r>
              <a:endParaRPr lang="SimHei" altLang="SimHei" sz="2250" dirty="0"/>
            </a:p>
          </p:txBody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888A1366-82B3-4D5D-B11E-A002C775D9B6}"/>
              </a:ext>
            </a:extLst>
          </p:cNvPr>
          <p:cNvSpPr/>
          <p:nvPr/>
        </p:nvSpPr>
        <p:spPr>
          <a:xfrm>
            <a:off x="1007104" y="448455"/>
            <a:ext cx="6737032" cy="129721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6422"/>
              </a:lnSpc>
              <a:tabLst/>
            </a:pPr>
            <a:endParaRPr lang="Arial" altLang="Arial" sz="100" dirty="0"/>
          </a:p>
          <a:p>
            <a:pPr marL="4763" eaLnBrk="0">
              <a:lnSpc>
                <a:spcPct val="95000"/>
              </a:lnSpc>
            </a:pPr>
            <a:r>
              <a:rPr lang="en-US" altLang="zh-CN" sz="2250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Windows10</a:t>
            </a:r>
            <a:r>
              <a:rPr lang="zh-CN" altLang="en-US" sz="2250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下，安装</a:t>
            </a:r>
            <a:r>
              <a:rPr lang="en-US" altLang="zh-CN" sz="2250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conda</a:t>
            </a:r>
            <a:r>
              <a:rPr sz="2250" spc="15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环境</a:t>
            </a:r>
            <a:endParaRPr lang="SimHei" altLang="SimHei" sz="2250" dirty="0"/>
          </a:p>
          <a:p>
            <a:pPr algn="l" rtl="0" eaLnBrk="0">
              <a:lnSpc>
                <a:spcPct val="139000"/>
              </a:lnSpc>
              <a:tabLst/>
            </a:pPr>
            <a:endParaRPr lang="Arial" altLang="Arial" sz="375" dirty="0"/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r>
              <a:rPr lang="en-US"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2</a:t>
            </a:r>
            <a:r>
              <a:rPr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、</a:t>
            </a:r>
            <a:r>
              <a:rPr lang="zh-CN" altLang="en-US"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双击执行</a:t>
            </a:r>
            <a:r>
              <a:rPr lang="en-US" altLang="zh-CN"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Miniconda3-py39_23.10.0-1-Windows-x86_64.exe</a:t>
            </a:r>
            <a:r>
              <a:rPr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安</a:t>
            </a:r>
            <a:r>
              <a:rPr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装包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。注意以下勾选，其他一路</a:t>
            </a:r>
            <a:r>
              <a:rPr lang="en-US" altLang="zh-CN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next</a:t>
            </a:r>
            <a:r>
              <a:rPr lang="zh-CN" altLang="en-US" sz="1350" spc="-8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即可。</a:t>
            </a:r>
            <a:endParaRPr lang="en-US" altLang="zh-CN" sz="1350" spc="-8" dirty="0">
              <a:ln w="13072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endParaRPr lang="SimHei" altLang="SimHei" sz="135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C31C354-8924-4FC7-AD59-D0BFADAF34DA}"/>
              </a:ext>
            </a:extLst>
          </p:cNvPr>
          <p:cNvGrpSpPr/>
          <p:nvPr/>
        </p:nvGrpSpPr>
        <p:grpSpPr>
          <a:xfrm>
            <a:off x="4299983" y="1995423"/>
            <a:ext cx="734535" cy="1284660"/>
            <a:chOff x="11466622" y="5321127"/>
            <a:chExt cx="1958760" cy="34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9E9EF97-F286-4769-B161-60EEDCB84379}"/>
                    </a:ext>
                  </a:extLst>
                </p14:cNvPr>
                <p14:cNvContentPartPr/>
                <p14:nvPr/>
              </p14:nvContentPartPr>
              <p14:xfrm>
                <a:off x="11653822" y="5321127"/>
                <a:ext cx="1771560" cy="18417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9E9EF97-F286-4769-B161-60EEDCB843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45182" y="5312127"/>
                  <a:ext cx="1789200" cy="18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78151AD-882B-47E3-B1D5-9CA864D4FFF1}"/>
                    </a:ext>
                  </a:extLst>
                </p14:cNvPr>
                <p14:cNvContentPartPr/>
                <p14:nvPr/>
              </p14:nvContentPartPr>
              <p14:xfrm>
                <a:off x="11466622" y="7183047"/>
                <a:ext cx="1951920" cy="15638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78151AD-882B-47E3-B1D5-9CA864D4FF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57982" y="7174047"/>
                  <a:ext cx="1969560" cy="1581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163" y="1587786"/>
            <a:ext cx="2596201" cy="20281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0609" y="1587786"/>
            <a:ext cx="2581275" cy="19796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3129" y="1443069"/>
            <a:ext cx="2901418" cy="22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DC9B66C-BFE9-4732-8061-180A04F1CBB1}"/>
              </a:ext>
            </a:extLst>
          </p:cNvPr>
          <p:cNvSpPr/>
          <p:nvPr/>
        </p:nvSpPr>
        <p:spPr>
          <a:xfrm>
            <a:off x="1007104" y="448455"/>
            <a:ext cx="6737032" cy="129721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6422"/>
              </a:lnSpc>
              <a:tabLst/>
            </a:pPr>
            <a:endParaRPr lang="Arial" altLang="Arial" sz="100" dirty="0"/>
          </a:p>
          <a:p>
            <a:pPr marL="4763" eaLnBrk="0">
              <a:lnSpc>
                <a:spcPct val="95000"/>
              </a:lnSpc>
            </a:pPr>
            <a:r>
              <a:rPr lang="en-US" altLang="zh-CN" sz="2250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Windows10</a:t>
            </a:r>
            <a:r>
              <a:rPr lang="zh-CN" altLang="en-US" sz="2250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下，安装</a:t>
            </a:r>
            <a:r>
              <a:rPr lang="en-US" altLang="zh-CN" sz="2250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conda</a:t>
            </a:r>
            <a:r>
              <a:rPr sz="2250" spc="15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环境</a:t>
            </a:r>
            <a:endParaRPr lang="SimHei" altLang="SimHei" sz="2250" dirty="0"/>
          </a:p>
          <a:p>
            <a:pPr algn="l" rtl="0" eaLnBrk="0">
              <a:lnSpc>
                <a:spcPct val="139000"/>
              </a:lnSpc>
              <a:tabLst/>
            </a:pPr>
            <a:endParaRPr lang="Arial" altLang="Arial" sz="375" dirty="0"/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r>
              <a:rPr lang="en-US"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3</a:t>
            </a:r>
            <a:r>
              <a:rPr sz="1350" spc="-4" dirty="0">
                <a:ln w="1307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、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测试</a:t>
            </a:r>
            <a:r>
              <a:rPr lang="en-US" altLang="zh-CN" sz="1350" spc="-11" dirty="0" err="1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conda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环境是否安装成功？</a:t>
            </a:r>
            <a:endParaRPr lang="en-US" altLang="zh-CN" sz="1350" spc="-11" dirty="0">
              <a:ln w="13063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(1)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开始 </a:t>
            </a: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/ Anaconda Prompt(miniconda3);</a:t>
            </a:r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(2)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弹出的黑窗口中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SimHei"/>
                <a:ea typeface="SimHei"/>
              </a:rPr>
              <a:t>键入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</a:t>
            </a:r>
            <a:r>
              <a:rPr lang="en-US" altLang="zh-CN" sz="1350" spc="-11" dirty="0" err="1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conda</a:t>
            </a: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info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，按回车</a:t>
            </a: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;</a:t>
            </a:r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r>
              <a:rPr lang="en-US" altLang="zh-CN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(3)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看到类似如下输出则为成功安装</a:t>
            </a:r>
            <a:r>
              <a:rPr lang="en-US" altLang="zh-CN" sz="1350" spc="-11" dirty="0" err="1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conda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环境，可以进入下一环节。</a:t>
            </a:r>
            <a:endParaRPr lang="zh-CN" altLang="en-US" sz="1350" dirty="0"/>
          </a:p>
          <a:p>
            <a:pPr marL="16669" eaLnBrk="0">
              <a:lnSpc>
                <a:spcPct val="83000"/>
              </a:lnSpc>
              <a:spcBef>
                <a:spcPts val="406"/>
              </a:spcBef>
            </a:pPr>
            <a:endParaRPr lang="SimHei" altLang="SimHei" sz="135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1E3191-402F-4B6B-B752-71A2AA9C4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58" r="77841" b="15449"/>
          <a:stretch/>
        </p:blipFill>
        <p:spPr>
          <a:xfrm>
            <a:off x="336678" y="1810512"/>
            <a:ext cx="3079866" cy="31746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CD782F4-C84C-4D1D-9AF7-BAA0F9803024}"/>
                  </a:ext>
                </a:extLst>
              </p14:cNvPr>
              <p14:cNvContentPartPr/>
              <p14:nvPr/>
            </p14:nvContentPartPr>
            <p14:xfrm>
              <a:off x="277626" y="4698405"/>
              <a:ext cx="360720" cy="445095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CD782F4-C84C-4D1D-9AF7-BAA0F9803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635" y="4689417"/>
                <a:ext cx="378702" cy="463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A52C28A-32FA-4711-A5ED-9B5223502FD7}"/>
                  </a:ext>
                </a:extLst>
              </p14:cNvPr>
              <p14:cNvContentPartPr/>
              <p14:nvPr/>
            </p14:nvContentPartPr>
            <p14:xfrm>
              <a:off x="556771" y="2320869"/>
              <a:ext cx="1255365" cy="2127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A52C28A-32FA-4711-A5ED-9B5223502F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773" y="2311869"/>
                <a:ext cx="12733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F27D848-56C8-41B4-A07C-E5BBA62847F9}"/>
                  </a:ext>
                </a:extLst>
              </p14:cNvPr>
              <p14:cNvContentPartPr/>
              <p14:nvPr/>
            </p14:nvContentPartPr>
            <p14:xfrm>
              <a:off x="4937588" y="2213067"/>
              <a:ext cx="135" cy="135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F27D848-56C8-41B4-A07C-E5BBA62847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4213" y="2209692"/>
                <a:ext cx="6885" cy="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2AA4515-D515-4FFD-99A4-E43E0FE1B3E3}"/>
                  </a:ext>
                </a:extLst>
              </p14:cNvPr>
              <p14:cNvContentPartPr/>
              <p14:nvPr/>
            </p14:nvContentPartPr>
            <p14:xfrm>
              <a:off x="2144573" y="984837"/>
              <a:ext cx="135" cy="135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2AA4515-D515-4FFD-99A4-E43E0FE1B3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1198" y="981462"/>
                <a:ext cx="6885" cy="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C29C6E7-EE01-4FC6-AA0D-2229D7CE7FFF}"/>
                  </a:ext>
                </a:extLst>
              </p14:cNvPr>
              <p14:cNvContentPartPr/>
              <p14:nvPr/>
            </p14:nvContentPartPr>
            <p14:xfrm>
              <a:off x="2805398" y="872652"/>
              <a:ext cx="135" cy="135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C29C6E7-EE01-4FC6-AA0D-2229D7CE7F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02023" y="869277"/>
                <a:ext cx="6885" cy="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DBD16A0-7BCB-4926-97F1-D1ACDF274E1A}"/>
                  </a:ext>
                </a:extLst>
              </p14:cNvPr>
              <p14:cNvContentPartPr/>
              <p14:nvPr/>
            </p14:nvContentPartPr>
            <p14:xfrm>
              <a:off x="4033493" y="479937"/>
              <a:ext cx="135" cy="135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DBD16A0-7BCB-4926-97F1-D1ACDF274E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0118" y="476562"/>
                <a:ext cx="6885" cy="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B290216-BD5A-4E7B-B01D-AEAF6B860CBC}"/>
                  </a:ext>
                </a:extLst>
              </p14:cNvPr>
              <p14:cNvContentPartPr/>
              <p14:nvPr/>
            </p14:nvContentPartPr>
            <p14:xfrm>
              <a:off x="5822918" y="2356572"/>
              <a:ext cx="135" cy="135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B290216-BD5A-4E7B-B01D-AEAF6B860C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19543" y="2353197"/>
                <a:ext cx="6885" cy="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5FB0932E-8060-4792-94BD-CACADEA1056E}"/>
                  </a:ext>
                </a:extLst>
              </p14:cNvPr>
              <p14:cNvContentPartPr/>
              <p14:nvPr/>
            </p14:nvContentPartPr>
            <p14:xfrm>
              <a:off x="2001068" y="567147"/>
              <a:ext cx="135" cy="135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5FB0932E-8060-4792-94BD-CACADEA105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7693" y="563772"/>
                <a:ext cx="6885" cy="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D9D5DD16-B3B6-4D30-B655-D24E380A91E8}"/>
                  </a:ext>
                </a:extLst>
              </p14:cNvPr>
              <p14:cNvContentPartPr/>
              <p14:nvPr/>
            </p14:nvContentPartPr>
            <p14:xfrm>
              <a:off x="1184453" y="654492"/>
              <a:ext cx="135" cy="135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D9D5DD16-B3B6-4D30-B655-D24E380A91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1078" y="651117"/>
                <a:ext cx="6885" cy="6885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6">
            <a:extLst>
              <a:ext uri="{FF2B5EF4-FFF2-40B4-BE49-F238E27FC236}">
                <a16:creationId xmlns:a16="http://schemas.microsoft.com/office/drawing/2014/main" id="{BE1ECBEF-3789-4788-BE9B-EEA523B49458}"/>
              </a:ext>
            </a:extLst>
          </p:cNvPr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25" name="picture 36">
              <a:extLst>
                <a:ext uri="{FF2B5EF4-FFF2-40B4-BE49-F238E27FC236}">
                  <a16:creationId xmlns:a16="http://schemas.microsoft.com/office/drawing/2014/main" id="{99C2DE87-D860-48EB-9D60-69C4A090E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CCFCEC17-82F9-4AAD-84E1-75B0D7393129}"/>
                </a:ext>
              </a:extLst>
            </p:cNvPr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75" dirty="0"/>
            </a:p>
            <a:p>
              <a:pPr marL="140017" eaLnBrk="0">
                <a:lnSpc>
                  <a:spcPct val="78000"/>
                </a:lnSpc>
              </a:pPr>
              <a:r>
                <a:rPr sz="2250" spc="-23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01</a:t>
              </a:r>
              <a:endParaRPr lang="SimHei" altLang="SimHei" sz="2250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FF1BDEF7-F3FB-4239-BBBA-9D045C4DA5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1466" y="1754834"/>
            <a:ext cx="5135857" cy="31746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B780247-E533-4B6E-B298-1F3B13454819}"/>
                  </a:ext>
                </a:extLst>
              </p14:cNvPr>
              <p14:cNvContentPartPr/>
              <p14:nvPr/>
            </p14:nvContentPartPr>
            <p14:xfrm>
              <a:off x="4674203" y="2019612"/>
              <a:ext cx="490320" cy="12663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B780247-E533-4B6E-B298-1F3B134548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65210" y="2010644"/>
                <a:ext cx="508307" cy="144566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5D43D678-9A31-4046-9E04-CEBAD07BDF85}"/>
              </a:ext>
            </a:extLst>
          </p:cNvPr>
          <p:cNvGrpSpPr/>
          <p:nvPr/>
        </p:nvGrpSpPr>
        <p:grpSpPr>
          <a:xfrm>
            <a:off x="436283" y="2543547"/>
            <a:ext cx="804870" cy="2257200"/>
            <a:chOff x="1163422" y="6782793"/>
            <a:chExt cx="2146320" cy="60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4748A17-2728-4876-9BEC-D78AFD4CD9A1}"/>
                    </a:ext>
                  </a:extLst>
                </p14:cNvPr>
                <p14:cNvContentPartPr/>
                <p14:nvPr/>
              </p14:nvContentPartPr>
              <p14:xfrm>
                <a:off x="1163422" y="7015353"/>
                <a:ext cx="1882440" cy="5786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4748A17-2728-4876-9BEC-D78AFD4CD9A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54422" y="7006353"/>
                  <a:ext cx="1900080" cy="58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C35B509-2144-4E5C-A0C0-9BB2D64A5043}"/>
                    </a:ext>
                  </a:extLst>
                </p14:cNvPr>
                <p14:cNvContentPartPr/>
                <p14:nvPr/>
              </p14:nvContentPartPr>
              <p14:xfrm>
                <a:off x="2709622" y="6782793"/>
                <a:ext cx="600120" cy="398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C35B509-2144-4E5C-A0C0-9BB2D64A50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00982" y="6773793"/>
                  <a:ext cx="617760" cy="41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F7BF35C3-959B-40C0-8F0C-5E7D203EE289}"/>
                  </a:ext>
                </a:extLst>
              </p14:cNvPr>
              <p14:cNvContentPartPr/>
              <p14:nvPr/>
            </p14:nvContentPartPr>
            <p14:xfrm>
              <a:off x="8784413" y="1016022"/>
              <a:ext cx="135" cy="135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F7BF35C3-959B-40C0-8F0C-5E7D203EE2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1038" y="1012647"/>
                <a:ext cx="6885" cy="68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06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sp>
        <p:nvSpPr>
          <p:cNvPr id="90" name="textbox 90"/>
          <p:cNvSpPr/>
          <p:nvPr/>
        </p:nvSpPr>
        <p:spPr>
          <a:xfrm>
            <a:off x="1112115" y="473393"/>
            <a:ext cx="7092547" cy="10465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56"/>
              </a:lnSpc>
              <a:tabLst/>
            </a:pPr>
            <a:endParaRPr lang="Arial" altLang="Arial" sz="100" dirty="0"/>
          </a:p>
          <a:p>
            <a:pPr marL="12621" eaLnBrk="0">
              <a:lnSpc>
                <a:spcPct val="93000"/>
              </a:lnSpc>
            </a:pPr>
            <a:r>
              <a:rPr lang="zh-CN" altLang="en-US"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利用</a:t>
            </a:r>
            <a:r>
              <a:rPr lang="en-US" altLang="zh-CN" sz="2250" spc="-8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conda</a:t>
            </a:r>
            <a:r>
              <a:rPr lang="zh-CN" altLang="en-US"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环境，安装</a:t>
            </a:r>
            <a:r>
              <a:rPr lang="en-US" altLang="zh-CN" sz="2250" spc="-8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</a:t>
            </a:r>
            <a:r>
              <a:rPr lang="zh-CN" altLang="en-US"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框架</a:t>
            </a:r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375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375" dirty="0"/>
          </a:p>
          <a:p>
            <a:pPr marL="4763" eaLnBrk="0"/>
            <a:r>
              <a:rPr lang="en-US" altLang="zh-CN" sz="120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1</a:t>
            </a:r>
            <a:r>
              <a:rPr lang="zh-CN" altLang="en-US" sz="120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、根据计算机硬件配置，确定合适</a:t>
            </a:r>
            <a:r>
              <a:rPr lang="zh-CN" altLang="en-US" sz="1200" spc="-8" dirty="0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的</a:t>
            </a:r>
            <a:r>
              <a:rPr lang="en-US" altLang="zh-CN" sz="1200" spc="-8" dirty="0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CUDA</a:t>
            </a:r>
            <a:r>
              <a:rPr lang="zh-CN" altLang="en-US" sz="1200" spc="-8" dirty="0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版本</a:t>
            </a:r>
            <a:r>
              <a:rPr lang="zh-CN" altLang="en-US" sz="120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（</a:t>
            </a:r>
            <a:r>
              <a:rPr lang="zh-CN" altLang="en-US" sz="1200" spc="-8" dirty="0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是否</a:t>
            </a:r>
            <a:r>
              <a:rPr lang="zh-CN" altLang="en-US" sz="120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有</a:t>
            </a:r>
            <a:r>
              <a:rPr lang="en-US" altLang="zh-CN" sz="1200" spc="-8" dirty="0" err="1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Nvidia</a:t>
            </a:r>
            <a:r>
              <a:rPr lang="zh-CN" altLang="en-US" sz="120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的显</a:t>
            </a:r>
            <a:r>
              <a:rPr lang="zh-CN" altLang="en-US" sz="1200" spc="-8" dirty="0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卡及支持的</a:t>
            </a:r>
            <a:r>
              <a:rPr lang="en-US" altLang="zh-CN" sz="1200" spc="-8" dirty="0" err="1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cuda</a:t>
            </a:r>
            <a:r>
              <a:rPr lang="zh-CN" altLang="en-US" sz="1200" spc="-8" dirty="0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版本）</a:t>
            </a:r>
            <a:r>
              <a:rPr lang="zh-CN" altLang="en-US" sz="120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；</a:t>
            </a:r>
            <a:endParaRPr lang="en-US" altLang="zh-CN" sz="1200" spc="-8" dirty="0">
              <a:ln w="21771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SimHei"/>
              <a:ea typeface="SimHei"/>
            </a:endParaRPr>
          </a:p>
          <a:p>
            <a:pPr marL="4763" eaLnBrk="0"/>
            <a:r>
              <a:rPr lang="en-US" altLang="zh-CN" sz="120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2</a:t>
            </a:r>
            <a:r>
              <a:rPr lang="zh-CN" altLang="en-US" sz="120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、进入官网查询相应版本的</a:t>
            </a:r>
            <a:r>
              <a:rPr lang="en-US" altLang="zh-CN" sz="1200" spc="-8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conda</a:t>
            </a:r>
            <a:r>
              <a:rPr lang="zh-CN" altLang="en-US" sz="1200" spc="-8" dirty="0" smtClean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命令</a:t>
            </a:r>
            <a:r>
              <a:rPr lang="zh-CN" altLang="en-US" sz="120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。</a:t>
            </a:r>
            <a:endParaRPr lang="Arial" altLang="Arial" sz="375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338" dirty="0"/>
          </a:p>
          <a:p>
            <a:pPr algn="l" rtl="0" eaLnBrk="0">
              <a:lnSpc>
                <a:spcPct val="7324"/>
              </a:lnSpc>
              <a:tabLst/>
            </a:pPr>
            <a:endParaRPr lang="Arial" altLang="Arial" sz="100" dirty="0"/>
          </a:p>
        </p:txBody>
      </p:sp>
      <p:sp>
        <p:nvSpPr>
          <p:cNvPr id="94" name="textbox 94"/>
          <p:cNvSpPr/>
          <p:nvPr/>
        </p:nvSpPr>
        <p:spPr>
          <a:xfrm>
            <a:off x="3810991" y="1318527"/>
            <a:ext cx="4004072" cy="200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590"/>
              </a:lnSpc>
              <a:tabLst/>
            </a:pPr>
            <a:endParaRPr lang="Arial" altLang="Arial" sz="100" dirty="0"/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98" name="textbox 98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02</a:t>
              </a:r>
              <a:endParaRPr lang="SimHei" altLang="SimHei" sz="225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BB155AF-2C97-49D4-8DEA-7AFCD6DC43C5}"/>
                  </a:ext>
                </a:extLst>
              </p14:cNvPr>
              <p14:cNvContentPartPr/>
              <p14:nvPr/>
            </p14:nvContentPartPr>
            <p14:xfrm>
              <a:off x="1651958" y="573492"/>
              <a:ext cx="135" cy="135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BB155AF-2C97-49D4-8DEA-7AFCD6DC43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1708" y="532992"/>
                <a:ext cx="40635" cy="8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B03004-3D71-4901-A896-A3C7EF04E2CD}"/>
                  </a:ext>
                </a:extLst>
              </p14:cNvPr>
              <p14:cNvContentPartPr/>
              <p14:nvPr/>
            </p14:nvContentPartPr>
            <p14:xfrm>
              <a:off x="1365083" y="598467"/>
              <a:ext cx="135" cy="135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B03004-3D71-4901-A896-A3C7EF04E2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4833" y="557967"/>
                <a:ext cx="40635" cy="8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6FDABB9-8036-4046-80CA-D0329808AE12}"/>
                  </a:ext>
                </a:extLst>
              </p14:cNvPr>
              <p14:cNvContentPartPr/>
              <p14:nvPr/>
            </p14:nvContentPartPr>
            <p14:xfrm>
              <a:off x="1365083" y="598467"/>
              <a:ext cx="135" cy="135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6FDABB9-8036-4046-80CA-D0329808AE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4833" y="557967"/>
                <a:ext cx="40635" cy="8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63969F5-3475-48BE-A60B-462BD147ABE2}"/>
                  </a:ext>
                </a:extLst>
              </p14:cNvPr>
              <p14:cNvContentPartPr/>
              <p14:nvPr/>
            </p14:nvContentPartPr>
            <p14:xfrm>
              <a:off x="1701908" y="1108227"/>
              <a:ext cx="319545" cy="1020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63969F5-3475-48BE-A60B-462BD147AB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7931" y="1000795"/>
                <a:ext cx="427499" cy="316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8FD85292-1E13-44CD-AF21-9CF9D9D435E5}"/>
                  </a:ext>
                </a:extLst>
              </p14:cNvPr>
              <p14:cNvContentPartPr/>
              <p14:nvPr/>
            </p14:nvContentPartPr>
            <p14:xfrm>
              <a:off x="3915233" y="1153182"/>
              <a:ext cx="135" cy="135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8FD85292-1E13-44CD-AF21-9CF9D9D435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11858" y="1149807"/>
                <a:ext cx="6885" cy="6885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5E94F044-7C7E-46CE-8543-DEDE2DFBE6B0}"/>
              </a:ext>
            </a:extLst>
          </p:cNvPr>
          <p:cNvGrpSpPr/>
          <p:nvPr/>
        </p:nvGrpSpPr>
        <p:grpSpPr>
          <a:xfrm>
            <a:off x="1202948" y="1234182"/>
            <a:ext cx="135" cy="135"/>
            <a:chOff x="3207862" y="329115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50D4293-9977-49E0-815B-21146010637C}"/>
                    </a:ext>
                  </a:extLst>
                </p14:cNvPr>
                <p14:cNvContentPartPr/>
                <p14:nvPr/>
              </p14:nvContentPartPr>
              <p14:xfrm>
                <a:off x="3207862" y="3291153"/>
                <a:ext cx="360" cy="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50D4293-9977-49E0-815B-21146010637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99222" y="32825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B4A69DE-310D-4751-A4B4-9C5E64A27865}"/>
                    </a:ext>
                  </a:extLst>
                </p14:cNvPr>
                <p14:cNvContentPartPr/>
                <p14:nvPr/>
              </p14:nvContentPartPr>
              <p14:xfrm>
                <a:off x="3207862" y="3291153"/>
                <a:ext cx="360" cy="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B4A69DE-310D-4751-A4B4-9C5E64A278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99222" y="32825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03F3E2-921F-4477-8A6A-E980B59BF664}"/>
              </a:ext>
            </a:extLst>
          </p:cNvPr>
          <p:cNvGrpSpPr/>
          <p:nvPr/>
        </p:nvGrpSpPr>
        <p:grpSpPr>
          <a:xfrm>
            <a:off x="1970018" y="934887"/>
            <a:ext cx="135" cy="135"/>
            <a:chOff x="5253382" y="249303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DDC67F6-BDAE-4B11-A725-E3D71D7ED5D0}"/>
                    </a:ext>
                  </a:extLst>
                </p14:cNvPr>
                <p14:cNvContentPartPr/>
                <p14:nvPr/>
              </p14:nvContentPartPr>
              <p14:xfrm>
                <a:off x="5253382" y="2493033"/>
                <a:ext cx="360" cy="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DDC67F6-BDAE-4B11-A725-E3D71D7ED5D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44382" y="24843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224D42E-01A6-4B14-B320-F6FD615FDEB7}"/>
                    </a:ext>
                  </a:extLst>
                </p14:cNvPr>
                <p14:cNvContentPartPr/>
                <p14:nvPr/>
              </p14:nvContentPartPr>
              <p14:xfrm>
                <a:off x="5253382" y="2493033"/>
                <a:ext cx="360" cy="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224D42E-01A6-4B14-B320-F6FD615FDE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44382" y="24843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36715" y="1318527"/>
            <a:ext cx="4820720" cy="333977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3D4B005-FB3F-4C7E-B9F7-EDD9306FF1B4}"/>
              </a:ext>
            </a:extLst>
          </p:cNvPr>
          <p:cNvGrpSpPr/>
          <p:nvPr/>
        </p:nvGrpSpPr>
        <p:grpSpPr>
          <a:xfrm>
            <a:off x="3112197" y="4259476"/>
            <a:ext cx="297000" cy="186840"/>
            <a:chOff x="6832342" y="11720553"/>
            <a:chExt cx="79200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8530BEF-F5DE-4384-B84F-50D1F12629D7}"/>
                    </a:ext>
                  </a:extLst>
                </p14:cNvPr>
                <p14:cNvContentPartPr/>
                <p14:nvPr/>
              </p14:nvContentPartPr>
              <p14:xfrm>
                <a:off x="6832342" y="11953113"/>
                <a:ext cx="792000" cy="1278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8530BEF-F5DE-4384-B84F-50D1F12629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23702" y="11944473"/>
                  <a:ext cx="809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5A6D3A7-0B38-4C3F-93AA-464D8B112698}"/>
                    </a:ext>
                  </a:extLst>
                </p14:cNvPr>
                <p14:cNvContentPartPr/>
                <p14:nvPr/>
              </p14:nvContentPartPr>
              <p14:xfrm>
                <a:off x="7281622" y="11720553"/>
                <a:ext cx="330480" cy="498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5A6D3A7-0B38-4C3F-93AA-464D8B11269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72982" y="11711913"/>
                  <a:ext cx="34812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50C8E4D-EAF7-40CC-9155-9DF393098676}"/>
              </a:ext>
            </a:extLst>
          </p:cNvPr>
          <p:cNvGrpSpPr/>
          <p:nvPr/>
        </p:nvGrpSpPr>
        <p:grpSpPr>
          <a:xfrm>
            <a:off x="1945043" y="1196922"/>
            <a:ext cx="1072575" cy="522180"/>
            <a:chOff x="5186782" y="3191793"/>
            <a:chExt cx="2860200" cy="13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3557F69-B5BF-4387-966F-7C016DE8F6B1}"/>
                    </a:ext>
                  </a:extLst>
                </p14:cNvPr>
                <p14:cNvContentPartPr/>
                <p14:nvPr/>
              </p14:nvContentPartPr>
              <p14:xfrm>
                <a:off x="5186782" y="3191793"/>
                <a:ext cx="2752920" cy="1271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3557F69-B5BF-4387-966F-7C016DE8F6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77782" y="3183153"/>
                  <a:ext cx="2770560" cy="12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BE15893-EE5F-4685-9F80-E575F29BAC4A}"/>
                    </a:ext>
                  </a:extLst>
                </p14:cNvPr>
                <p14:cNvContentPartPr/>
                <p14:nvPr/>
              </p14:nvContentPartPr>
              <p14:xfrm>
                <a:off x="7729102" y="4272153"/>
                <a:ext cx="317880" cy="312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BE15893-EE5F-4685-9F80-E575F29BAC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20102" y="4263153"/>
                  <a:ext cx="335520" cy="32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721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84264" y="0"/>
            <a:ext cx="2459736" cy="2347160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1107481" y="473392"/>
            <a:ext cx="5999798" cy="1283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12621" eaLnBrk="0">
              <a:lnSpc>
                <a:spcPct val="93000"/>
              </a:lnSpc>
            </a:pPr>
            <a:r>
              <a:rPr lang="zh-CN" altLang="en-US"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利用</a:t>
            </a:r>
            <a:r>
              <a:rPr lang="en-US" altLang="zh-CN" sz="2250" spc="-8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conda</a:t>
            </a:r>
            <a:r>
              <a:rPr lang="zh-CN" altLang="en-US"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环境，安装</a:t>
            </a:r>
            <a:r>
              <a:rPr lang="en-US" altLang="zh-CN" sz="2250" spc="-8" dirty="0" err="1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PyTorch</a:t>
            </a:r>
            <a:r>
              <a:rPr lang="zh-CN" altLang="en-US" sz="2250" spc="-8" dirty="0">
                <a:ln w="21771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框架</a:t>
            </a:r>
          </a:p>
          <a:p>
            <a:pPr marL="4763" eaLnBrk="0">
              <a:lnSpc>
                <a:spcPts val="3837"/>
              </a:lnSpc>
            </a:pPr>
            <a:r>
              <a:rPr sz="1350" spc="4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4、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黑窗口中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SimHei"/>
                <a:ea typeface="SimHei"/>
              </a:rPr>
              <a:t>键入</a:t>
            </a:r>
            <a:r>
              <a:rPr lang="zh-CN" altLang="en-US" sz="1350" spc="-11" dirty="0">
                <a:ln w="1306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查询到的命令，按回车。</a:t>
            </a:r>
            <a:endParaRPr lang="en-US" altLang="zh-CN" sz="375" dirty="0">
              <a:ln w="13063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</a:endParaRPr>
          </a:p>
          <a:p>
            <a:pPr marL="4763" eaLnBrk="0">
              <a:lnSpc>
                <a:spcPts val="3837"/>
              </a:lnSpc>
            </a:pPr>
            <a:r>
              <a:rPr lang="zh-CN" altLang="en-US" sz="1350" spc="-3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将自动</a:t>
            </a:r>
            <a:r>
              <a:rPr sz="1350" spc="-38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进入搜索相关包</a:t>
            </a:r>
            <a:r>
              <a:rPr lang="zh-CN" altLang="en-US" sz="1350" spc="-3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和安装</a:t>
            </a:r>
            <a:r>
              <a:rPr sz="1350" spc="-38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的过程</a:t>
            </a:r>
            <a:r>
              <a:rPr lang="zh-CN" altLang="en-US" sz="1350" spc="-38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（时间稍长）</a:t>
            </a:r>
            <a:endParaRPr lang="SimHei" altLang="SimHei" sz="1350" dirty="0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363817" y="316040"/>
            <a:ext cx="549059" cy="608647"/>
            <a:chOff x="0" y="0"/>
            <a:chExt cx="1464157" cy="1623059"/>
          </a:xfrm>
        </p:grpSpPr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64157" cy="1623059"/>
            </a:xfrm>
            <a:prstGeom prst="rect">
              <a:avLst/>
            </a:prstGeom>
          </p:spPr>
        </p:pic>
        <p:sp>
          <p:nvSpPr>
            <p:cNvPr id="108" name="textbox 108"/>
            <p:cNvSpPr/>
            <p:nvPr/>
          </p:nvSpPr>
          <p:spPr>
            <a:xfrm>
              <a:off x="-12700" y="-12700"/>
              <a:ext cx="1489710" cy="1828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375" dirty="0"/>
            </a:p>
            <a:p>
              <a:pPr marL="147161" eaLnBrk="0">
                <a:lnSpc>
                  <a:spcPct val="79000"/>
                </a:lnSpc>
              </a:pPr>
              <a:r>
                <a:rPr sz="2250" spc="-38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02</a:t>
              </a:r>
              <a:endParaRPr lang="SimHei" altLang="SimHei" sz="225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0BD196B-1DD8-471B-B3F8-827388A050C9}"/>
                  </a:ext>
                </a:extLst>
              </p14:cNvPr>
              <p14:cNvContentPartPr/>
              <p14:nvPr/>
            </p14:nvContentPartPr>
            <p14:xfrm>
              <a:off x="1639403" y="560913"/>
              <a:ext cx="135" cy="135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0BD196B-1DD8-471B-B3F8-827388A050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9153" y="520413"/>
                <a:ext cx="40635" cy="8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574227E-03FA-45CD-96E0-D0AF3DB70667}"/>
                  </a:ext>
                </a:extLst>
              </p14:cNvPr>
              <p14:cNvContentPartPr/>
              <p14:nvPr/>
            </p14:nvContentPartPr>
            <p14:xfrm>
              <a:off x="1570823" y="467358"/>
              <a:ext cx="135" cy="135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574227E-03FA-45CD-96E0-D0AF3DB706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0573" y="426858"/>
                <a:ext cx="40635" cy="8113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2"/>
          <a:srcRect t="43414"/>
          <a:stretch/>
        </p:blipFill>
        <p:spPr>
          <a:xfrm>
            <a:off x="1385410" y="1840688"/>
            <a:ext cx="5974060" cy="269383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590800" y="1756886"/>
            <a:ext cx="4516479" cy="556065"/>
            <a:chOff x="4438358" y="1751073"/>
            <a:chExt cx="2769525" cy="5560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C6B67E5-9953-4302-B3B8-727C432C4707}"/>
                    </a:ext>
                  </a:extLst>
                </p14:cNvPr>
                <p14:cNvContentPartPr/>
                <p14:nvPr/>
              </p14:nvContentPartPr>
              <p14:xfrm>
                <a:off x="4438358" y="1751073"/>
                <a:ext cx="2769525" cy="556065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C6B67E5-9953-4302-B3B8-727C432C47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32839" y="1742075"/>
                  <a:ext cx="2780562" cy="574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B707294-5712-40CF-B5A1-B85229A443D0}"/>
                    </a:ext>
                  </a:extLst>
                </p14:cNvPr>
                <p14:cNvContentPartPr/>
                <p14:nvPr/>
              </p14:nvContentPartPr>
              <p14:xfrm>
                <a:off x="4726853" y="2062788"/>
                <a:ext cx="2369655" cy="32265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B707294-5712-40CF-B5A1-B85229A443D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93739" y="1955238"/>
                  <a:ext cx="2435883" cy="24736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373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6219</TotalTime>
  <Words>1540</Words>
  <Application>Microsoft Office PowerPoint</Application>
  <PresentationFormat>全屏显示(16:9)</PresentationFormat>
  <Paragraphs>406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Helvetica Neue Medium</vt:lpstr>
      <vt:lpstr>Microsoft Yahei</vt:lpstr>
      <vt:lpstr>Monaco</vt:lpstr>
      <vt:lpstr>SimHei</vt:lpstr>
      <vt:lpstr>Microsoft YaHei</vt:lpstr>
      <vt:lpstr>Arial</vt:lpstr>
      <vt:lpstr>Helvetica</vt:lpstr>
      <vt:lpstr>Times New Roman</vt:lpstr>
      <vt:lpstr>DeckTemplate-AWS</vt:lpstr>
      <vt:lpstr>PowerPoint 演示文稿</vt:lpstr>
      <vt:lpstr>概要</vt:lpstr>
      <vt:lpstr>Pytorch及Tensor操作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Tensor</vt:lpstr>
      <vt:lpstr>Tensor</vt:lpstr>
      <vt:lpstr>元素索引</vt:lpstr>
      <vt:lpstr>PowerPoint 演示文稿</vt:lpstr>
      <vt:lpstr>PowerPoint 演示文稿</vt:lpstr>
      <vt:lpstr>PowerPoint 演示文稿</vt:lpstr>
      <vt:lpstr>PowerPoint 演示文稿</vt:lpstr>
      <vt:lpstr>代码 …</vt:lpstr>
      <vt:lpstr>PowerPoint 演示文稿</vt:lpstr>
      <vt:lpstr>代码 …</vt:lpstr>
      <vt:lpstr>PowerPoint 演示文稿</vt:lpstr>
      <vt:lpstr>PowerPoint 演示文稿</vt:lpstr>
      <vt:lpstr>代码 …</vt:lpstr>
      <vt:lpstr>PowerPoint 演示文稿</vt:lpstr>
      <vt:lpstr>代码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Windows 用户</cp:lastModifiedBy>
  <cp:revision>87</cp:revision>
  <dcterms:modified xsi:type="dcterms:W3CDTF">2025-02-26T14:24:30Z</dcterms:modified>
</cp:coreProperties>
</file>